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Abril Fatface" panose="02000503000000020003" pitchFamily="2" charset="0"/>
      <p:regular r:id="rId35"/>
    </p:embeddedFont>
    <p:embeddedFont>
      <p:font typeface="Arimo" panose="020B0604020202020204" charset="0"/>
      <p:regular r:id="rId36"/>
    </p:embeddedFont>
    <p:embeddedFont>
      <p:font typeface="Calibri" panose="020F0502020204030204" pitchFamily="34" charset="0"/>
      <p:regular r:id="rId37"/>
      <p:bold r:id="rId38"/>
      <p:italic r:id="rId39"/>
      <p:boldItalic r:id="rId40"/>
    </p:embeddedFont>
    <p:embeddedFont>
      <p:font typeface="Telegraf" panose="020B0604020202020204" charset="0"/>
      <p:regular r:id="rId41"/>
    </p:embeddedFont>
    <p:embeddedFont>
      <p:font typeface="Telegraf Bold" panose="020B0604020202020204" charset="0"/>
      <p:regular r:id="rId42"/>
    </p:embeddedFont>
    <p:embeddedFont>
      <p:font typeface="Telegraf Bold Bold" panose="020B0604020202020204" charset="0"/>
      <p:regular r:id="rId43"/>
    </p:embeddedFont>
    <p:embeddedFont>
      <p:font typeface="Telegraf Medium"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8"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news.detik.com/berita/d-6082630/lalu-lintas-di-depok-macet-pagi-ini" TargetMode="External"/><Relationship Id="rId7" Type="http://schemas.openxmlformats.org/officeDocument/2006/relationships/image" Target="../media/image10.png"/><Relationship Id="rId2" Type="http://schemas.openxmlformats.org/officeDocument/2006/relationships/hyperlink" Target="https://www.depok.go.id/sejarah" TargetMode="External"/><Relationship Id="rId1" Type="http://schemas.openxmlformats.org/officeDocument/2006/relationships/slideLayout" Target="../slideLayouts/slideLayout7.xml"/><Relationship Id="rId6" Type="http://schemas.openxmlformats.org/officeDocument/2006/relationships/hyperlink" Target="https://www.scribbr.com/statistics/coefficient-of-determination/" TargetMode="External"/><Relationship Id="rId5" Type="http://schemas.openxmlformats.org/officeDocument/2006/relationships/hyperlink" Target="https://towardsdatascience.com/introducing-scalecast-a-forecasting-library-pt-1-33b556d9b019" TargetMode="External"/><Relationship Id="rId4" Type="http://schemas.openxmlformats.org/officeDocument/2006/relationships/hyperlink" Target="https://www.ruangpolitik.com/2023/02/17/korban-kecelakaan-di-depok-seorang-wanita-meningga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3.pn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4800" y="-266700"/>
            <a:ext cx="19011900" cy="3695700"/>
          </a:xfrm>
          <a:prstGeom prst="rect">
            <a:avLst/>
          </a:prstGeom>
          <a:solidFill>
            <a:srgbClr val="191919"/>
          </a:solidFill>
        </p:spPr>
      </p:sp>
      <p:grpSp>
        <p:nvGrpSpPr>
          <p:cNvPr id="3" name="Group 3"/>
          <p:cNvGrpSpPr/>
          <p:nvPr/>
        </p:nvGrpSpPr>
        <p:grpSpPr>
          <a:xfrm>
            <a:off x="-1497230" y="1409077"/>
            <a:ext cx="14093462" cy="10287000"/>
            <a:chOff x="0" y="0"/>
            <a:chExt cx="3373780" cy="2462566"/>
          </a:xfrm>
        </p:grpSpPr>
        <p:sp>
          <p:nvSpPr>
            <p:cNvPr id="4" name="Freeform 4"/>
            <p:cNvSpPr/>
            <p:nvPr/>
          </p:nvSpPr>
          <p:spPr>
            <a:xfrm>
              <a:off x="0" y="0"/>
              <a:ext cx="3373780" cy="2462566"/>
            </a:xfrm>
            <a:custGeom>
              <a:avLst/>
              <a:gdLst/>
              <a:ahLst/>
              <a:cxnLst/>
              <a:rect l="l" t="t" r="r" b="b"/>
              <a:pathLst>
                <a:path w="3373780" h="2462566">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grpSp>
        <p:nvGrpSpPr>
          <p:cNvPr id="5" name="Group 5"/>
          <p:cNvGrpSpPr>
            <a:grpSpLocks noChangeAspect="1"/>
          </p:cNvGrpSpPr>
          <p:nvPr/>
        </p:nvGrpSpPr>
        <p:grpSpPr>
          <a:xfrm>
            <a:off x="11434151" y="2336417"/>
            <a:ext cx="5385637" cy="10944960"/>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cstate="screen">
                <a:extLst>
                  <a:ext uri="{28A0092B-C50C-407E-A947-70E740481C1C}">
                    <a14:useLocalDpi xmlns:a14="http://schemas.microsoft.com/office/drawing/2010/main" val="0"/>
                  </a:ext>
                </a:extLst>
              </a:blip>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cstate="screen">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9200" y="8228981"/>
            <a:ext cx="1059983" cy="468320"/>
          </a:xfrm>
          <a:prstGeom prst="rect">
            <a:avLst/>
          </a:prstGeom>
        </p:spPr>
      </p:pic>
      <p:pic>
        <p:nvPicPr>
          <p:cNvPr id="9" name="Picture 9"/>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95362" y="504241"/>
            <a:ext cx="1008174" cy="904836"/>
          </a:xfrm>
          <a:prstGeom prst="rect">
            <a:avLst/>
          </a:prstGeom>
        </p:spPr>
      </p:pic>
      <p:pic>
        <p:nvPicPr>
          <p:cNvPr id="10" name="Picture 10"/>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15138374" y="400206"/>
            <a:ext cx="1256989" cy="1256989"/>
          </a:xfrm>
          <a:prstGeom prst="rect">
            <a:avLst/>
          </a:prstGeom>
        </p:spPr>
      </p:pic>
      <p:sp>
        <p:nvSpPr>
          <p:cNvPr id="11" name="TextBox 11"/>
          <p:cNvSpPr txBox="1"/>
          <p:nvPr/>
        </p:nvSpPr>
        <p:spPr>
          <a:xfrm>
            <a:off x="1219200" y="3627938"/>
            <a:ext cx="9142583" cy="3984181"/>
          </a:xfrm>
          <a:prstGeom prst="rect">
            <a:avLst/>
          </a:prstGeom>
        </p:spPr>
        <p:txBody>
          <a:bodyPr lIns="0" tIns="0" rIns="0" bIns="0" rtlCol="0" anchor="t">
            <a:spAutoFit/>
          </a:bodyPr>
          <a:lstStyle/>
          <a:p>
            <a:pPr marL="0" lvl="0" indent="0" algn="l">
              <a:lnSpc>
                <a:spcPts val="10000"/>
              </a:lnSpc>
            </a:pPr>
            <a:r>
              <a:rPr lang="en-US" sz="10000">
                <a:solidFill>
                  <a:srgbClr val="191919"/>
                </a:solidFill>
                <a:latin typeface="Telegraf Bold Bold"/>
              </a:rPr>
              <a:t>Prediksi Lalu Lintas Kota Depok</a:t>
            </a:r>
          </a:p>
        </p:txBody>
      </p:sp>
      <p:sp>
        <p:nvSpPr>
          <p:cNvPr id="12" name="TextBox 12"/>
          <p:cNvSpPr txBox="1"/>
          <p:nvPr/>
        </p:nvSpPr>
        <p:spPr>
          <a:xfrm>
            <a:off x="2547575" y="8190881"/>
            <a:ext cx="7207255" cy="504825"/>
          </a:xfrm>
          <a:prstGeom prst="rect">
            <a:avLst/>
          </a:prstGeom>
        </p:spPr>
        <p:txBody>
          <a:bodyPr lIns="0" tIns="0" rIns="0" bIns="0" rtlCol="0" anchor="t">
            <a:spAutoFit/>
          </a:bodyPr>
          <a:lstStyle/>
          <a:p>
            <a:pPr>
              <a:lnSpc>
                <a:spcPts val="3719"/>
              </a:lnSpc>
            </a:pPr>
            <a:r>
              <a:rPr lang="en-US" sz="3099" spc="30">
                <a:solidFill>
                  <a:srgbClr val="191919"/>
                </a:solidFill>
                <a:latin typeface="Telegraf"/>
              </a:rPr>
              <a:t>Mini Project Data Science Indonesia</a:t>
            </a:r>
          </a:p>
        </p:txBody>
      </p:sp>
      <p:sp>
        <p:nvSpPr>
          <p:cNvPr id="13" name="TextBox 13"/>
          <p:cNvSpPr txBox="1"/>
          <p:nvPr/>
        </p:nvSpPr>
        <p:spPr>
          <a:xfrm>
            <a:off x="1219200" y="2748469"/>
            <a:ext cx="7434447" cy="390525"/>
          </a:xfrm>
          <a:prstGeom prst="rect">
            <a:avLst/>
          </a:prstGeom>
        </p:spPr>
        <p:txBody>
          <a:bodyPr lIns="0" tIns="0" rIns="0" bIns="0" rtlCol="0" anchor="t">
            <a:spAutoFit/>
          </a:bodyPr>
          <a:lstStyle/>
          <a:p>
            <a:pPr>
              <a:lnSpc>
                <a:spcPts val="2879"/>
              </a:lnSpc>
            </a:pPr>
            <a:r>
              <a:rPr lang="en-US" sz="2400" spc="72">
                <a:solidFill>
                  <a:srgbClr val="191919"/>
                </a:solidFill>
                <a:latin typeface="Telegraf Medium"/>
              </a:rPr>
              <a:t>HANDHIKA YANUAR PRATAMA</a:t>
            </a:r>
          </a:p>
        </p:txBody>
      </p:sp>
      <p:sp>
        <p:nvSpPr>
          <p:cNvPr id="14" name="TextBox 14"/>
          <p:cNvSpPr txBox="1"/>
          <p:nvPr/>
        </p:nvSpPr>
        <p:spPr>
          <a:xfrm rot="5400000">
            <a:off x="14915010" y="6727190"/>
            <a:ext cx="5215177" cy="238125"/>
          </a:xfrm>
          <a:prstGeom prst="rect">
            <a:avLst/>
          </a:prstGeom>
        </p:spPr>
        <p:txBody>
          <a:bodyPr lIns="0" tIns="0" rIns="0" bIns="0" rtlCol="0" anchor="t">
            <a:spAutoFit/>
          </a:bodyPr>
          <a:lstStyle/>
          <a:p>
            <a:pPr marL="0" lvl="0" indent="0" algn="ctr">
              <a:lnSpc>
                <a:spcPts val="1680"/>
              </a:lnSpc>
              <a:spcBef>
                <a:spcPct val="0"/>
              </a:spcBef>
            </a:pPr>
            <a:r>
              <a:rPr lang="en-US" sz="1400" spc="140">
                <a:solidFill>
                  <a:srgbClr val="191919"/>
                </a:solidFill>
                <a:latin typeface="Telegraf Medium"/>
              </a:rPr>
              <a:t>MINI PROJECT DSLS 2023</a:t>
            </a:r>
            <a:r>
              <a:rPr lang="en-US" sz="1400" u="none" spc="140">
                <a:solidFill>
                  <a:srgbClr val="191919"/>
                </a:solidFill>
                <a:latin typeface="Telegraf Medium"/>
              </a:rPr>
              <a:t> |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28700" y="1028700"/>
            <a:ext cx="8337443" cy="348684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28700" y="5331161"/>
            <a:ext cx="9097934" cy="380489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681985" y="2884822"/>
            <a:ext cx="8549327" cy="3575462"/>
          </a:xfrm>
          <a:prstGeom prst="rect">
            <a:avLst/>
          </a:prstGeom>
        </p:spPr>
      </p:pic>
      <p:sp>
        <p:nvSpPr>
          <p:cNvPr id="5" name="TextBox 5"/>
          <p:cNvSpPr txBox="1"/>
          <p:nvPr/>
        </p:nvSpPr>
        <p:spPr>
          <a:xfrm>
            <a:off x="1028700" y="314959"/>
            <a:ext cx="8549327" cy="713741"/>
          </a:xfrm>
          <a:prstGeom prst="rect">
            <a:avLst/>
          </a:prstGeom>
        </p:spPr>
        <p:txBody>
          <a:bodyPr lIns="0" tIns="0" rIns="0" bIns="0" rtlCol="0" anchor="t">
            <a:spAutoFit/>
          </a:bodyPr>
          <a:lstStyle/>
          <a:p>
            <a:pPr>
              <a:lnSpc>
                <a:spcPts val="5809"/>
              </a:lnSpc>
            </a:pPr>
            <a:r>
              <a:rPr lang="en-US" sz="4149">
                <a:solidFill>
                  <a:srgbClr val="000000"/>
                </a:solidFill>
                <a:latin typeface="Abril Fatface"/>
              </a:rPr>
              <a:t>Jams</a:t>
            </a:r>
          </a:p>
        </p:txBody>
      </p:sp>
      <p:sp>
        <p:nvSpPr>
          <p:cNvPr id="6" name="TextBox 6"/>
          <p:cNvSpPr txBox="1"/>
          <p:nvPr/>
        </p:nvSpPr>
        <p:spPr>
          <a:xfrm>
            <a:off x="1028700" y="4743767"/>
            <a:ext cx="8549327" cy="713741"/>
          </a:xfrm>
          <a:prstGeom prst="rect">
            <a:avLst/>
          </a:prstGeom>
        </p:spPr>
        <p:txBody>
          <a:bodyPr lIns="0" tIns="0" rIns="0" bIns="0" rtlCol="0" anchor="t">
            <a:spAutoFit/>
          </a:bodyPr>
          <a:lstStyle/>
          <a:p>
            <a:pPr>
              <a:lnSpc>
                <a:spcPts val="5809"/>
              </a:lnSpc>
            </a:pPr>
            <a:r>
              <a:rPr lang="en-US" sz="4149">
                <a:solidFill>
                  <a:srgbClr val="000000"/>
                </a:solidFill>
                <a:latin typeface="Abril Fatface"/>
              </a:rPr>
              <a:t>Alerts</a:t>
            </a:r>
          </a:p>
        </p:txBody>
      </p:sp>
      <p:sp>
        <p:nvSpPr>
          <p:cNvPr id="7" name="TextBox 7"/>
          <p:cNvSpPr txBox="1"/>
          <p:nvPr/>
        </p:nvSpPr>
        <p:spPr>
          <a:xfrm>
            <a:off x="7240537" y="2171081"/>
            <a:ext cx="8549327" cy="713741"/>
          </a:xfrm>
          <a:prstGeom prst="rect">
            <a:avLst/>
          </a:prstGeom>
        </p:spPr>
        <p:txBody>
          <a:bodyPr lIns="0" tIns="0" rIns="0" bIns="0" rtlCol="0" anchor="t">
            <a:spAutoFit/>
          </a:bodyPr>
          <a:lstStyle/>
          <a:p>
            <a:pPr>
              <a:lnSpc>
                <a:spcPts val="5809"/>
              </a:lnSpc>
            </a:pPr>
            <a:r>
              <a:rPr lang="en-US" sz="4149">
                <a:solidFill>
                  <a:srgbClr val="000000"/>
                </a:solidFill>
                <a:latin typeface="Abril Fatface"/>
              </a:rPr>
              <a:t>Irregular</a:t>
            </a:r>
          </a:p>
        </p:txBody>
      </p:sp>
      <p:sp>
        <p:nvSpPr>
          <p:cNvPr id="8" name="TextBox 8"/>
          <p:cNvSpPr txBox="1"/>
          <p:nvPr/>
        </p:nvSpPr>
        <p:spPr>
          <a:xfrm>
            <a:off x="9366143" y="6821010"/>
            <a:ext cx="7114584" cy="937896"/>
          </a:xfrm>
          <a:prstGeom prst="rect">
            <a:avLst/>
          </a:prstGeom>
        </p:spPr>
        <p:txBody>
          <a:bodyPr lIns="0" tIns="0" rIns="0" bIns="0" rtlCol="0" anchor="t">
            <a:spAutoFit/>
          </a:bodyPr>
          <a:lstStyle/>
          <a:p>
            <a:pPr algn="ctr">
              <a:lnSpc>
                <a:spcPts val="7629"/>
              </a:lnSpc>
            </a:pPr>
            <a:r>
              <a:rPr lang="en-US" sz="5449">
                <a:solidFill>
                  <a:srgbClr val="000000"/>
                </a:solidFill>
                <a:latin typeface="Abril Fatface"/>
              </a:rPr>
              <a:t>Data Missing</a:t>
            </a:r>
          </a:p>
        </p:txBody>
      </p:sp>
      <p:sp>
        <p:nvSpPr>
          <p:cNvPr id="9" name="TextBox 9"/>
          <p:cNvSpPr txBox="1"/>
          <p:nvPr/>
        </p:nvSpPr>
        <p:spPr>
          <a:xfrm>
            <a:off x="9366143" y="7897216"/>
            <a:ext cx="7114584" cy="1860010"/>
          </a:xfrm>
          <a:prstGeom prst="rect">
            <a:avLst/>
          </a:prstGeom>
        </p:spPr>
        <p:txBody>
          <a:bodyPr lIns="0" tIns="0" rIns="0" bIns="0" rtlCol="0" anchor="t">
            <a:spAutoFit/>
          </a:bodyPr>
          <a:lstStyle/>
          <a:p>
            <a:pPr algn="ctr">
              <a:lnSpc>
                <a:spcPts val="2468"/>
              </a:lnSpc>
            </a:pPr>
            <a:r>
              <a:rPr lang="en-US" sz="1763">
                <a:solidFill>
                  <a:srgbClr val="000000"/>
                </a:solidFill>
                <a:latin typeface="Arimo"/>
              </a:rPr>
              <a:t>Berdasarkan ketiga grafik tersebut, data missing paling banyak pada dataset jams dan alerts adalah street, sedangkan irregular adalah cause type. Dimana kolom cause_type pada data irregular berisikan value NaN maka perlu dilakukan handling dengan menghilangkannya. Hal ini dikarenakan data tersebut kurang bermanfaat untuk model nantinya.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t="801"/>
          <a:stretch>
            <a:fillRect/>
          </a:stretch>
        </p:blipFill>
        <p:spPr>
          <a:xfrm>
            <a:off x="3136755" y="1028700"/>
            <a:ext cx="7244996" cy="645307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341087" y="740177"/>
            <a:ext cx="4019186" cy="6506306"/>
          </a:xfrm>
          <a:prstGeom prst="rect">
            <a:avLst/>
          </a:prstGeom>
        </p:spPr>
      </p:pic>
      <p:grpSp>
        <p:nvGrpSpPr>
          <p:cNvPr id="4" name="Group 4"/>
          <p:cNvGrpSpPr/>
          <p:nvPr/>
        </p:nvGrpSpPr>
        <p:grpSpPr>
          <a:xfrm>
            <a:off x="1899004" y="7643801"/>
            <a:ext cx="14714316" cy="2256601"/>
            <a:chOff x="0" y="0"/>
            <a:chExt cx="19619088" cy="3008801"/>
          </a:xfrm>
        </p:grpSpPr>
        <p:grpSp>
          <p:nvGrpSpPr>
            <p:cNvPr id="5" name="Group 5"/>
            <p:cNvGrpSpPr/>
            <p:nvPr/>
          </p:nvGrpSpPr>
          <p:grpSpPr>
            <a:xfrm>
              <a:off x="0" y="0"/>
              <a:ext cx="19619088" cy="3008801"/>
              <a:chOff x="0" y="0"/>
              <a:chExt cx="8680399" cy="1331234"/>
            </a:xfrm>
          </p:grpSpPr>
          <p:sp>
            <p:nvSpPr>
              <p:cNvPr id="6" name="Freeform 6"/>
              <p:cNvSpPr/>
              <p:nvPr/>
            </p:nvSpPr>
            <p:spPr>
              <a:xfrm>
                <a:off x="0" y="0"/>
                <a:ext cx="8680400" cy="1331234"/>
              </a:xfrm>
              <a:custGeom>
                <a:avLst/>
                <a:gdLst/>
                <a:ahLst/>
                <a:cxnLst/>
                <a:rect l="l" t="t" r="r" b="b"/>
                <a:pathLst>
                  <a:path w="8680400" h="1331234">
                    <a:moveTo>
                      <a:pt x="8555939" y="1331234"/>
                    </a:moveTo>
                    <a:lnTo>
                      <a:pt x="124460" y="1331234"/>
                    </a:lnTo>
                    <a:cubicBezTo>
                      <a:pt x="55880" y="1331234"/>
                      <a:pt x="0" y="1275354"/>
                      <a:pt x="0" y="1206774"/>
                    </a:cubicBezTo>
                    <a:lnTo>
                      <a:pt x="0" y="124460"/>
                    </a:lnTo>
                    <a:cubicBezTo>
                      <a:pt x="0" y="55880"/>
                      <a:pt x="55880" y="0"/>
                      <a:pt x="124460" y="0"/>
                    </a:cubicBezTo>
                    <a:lnTo>
                      <a:pt x="8555940" y="0"/>
                    </a:lnTo>
                    <a:cubicBezTo>
                      <a:pt x="8624519" y="0"/>
                      <a:pt x="8680400" y="55880"/>
                      <a:pt x="8680400" y="124460"/>
                    </a:cubicBezTo>
                    <a:lnTo>
                      <a:pt x="8680400" y="1206774"/>
                    </a:lnTo>
                    <a:cubicBezTo>
                      <a:pt x="8680400" y="1275354"/>
                      <a:pt x="8624519" y="1331234"/>
                      <a:pt x="8555940" y="1331234"/>
                    </a:cubicBezTo>
                    <a:close/>
                  </a:path>
                </a:pathLst>
              </a:custGeom>
              <a:solidFill>
                <a:srgbClr val="FEE600"/>
              </a:solidFill>
            </p:spPr>
          </p:sp>
        </p:grpSp>
        <p:sp>
          <p:nvSpPr>
            <p:cNvPr id="7" name="TextBox 7"/>
            <p:cNvSpPr txBox="1"/>
            <p:nvPr/>
          </p:nvSpPr>
          <p:spPr>
            <a:xfrm>
              <a:off x="584091" y="1129451"/>
              <a:ext cx="18492820" cy="1295400"/>
            </a:xfrm>
            <a:prstGeom prst="rect">
              <a:avLst/>
            </a:prstGeom>
          </p:spPr>
          <p:txBody>
            <a:bodyPr lIns="0" tIns="0" rIns="0" bIns="0" rtlCol="0" anchor="t">
              <a:spAutoFit/>
            </a:bodyPr>
            <a:lstStyle/>
            <a:p>
              <a:pPr algn="just">
                <a:lnSpc>
                  <a:spcPts val="2520"/>
                </a:lnSpc>
                <a:spcBef>
                  <a:spcPct val="0"/>
                </a:spcBef>
              </a:pPr>
              <a:r>
                <a:rPr lang="en-US" sz="2100">
                  <a:solidFill>
                    <a:srgbClr val="191919"/>
                  </a:solidFill>
                  <a:latin typeface="Telegraf"/>
                </a:rPr>
                <a:t>Tabel di atas berisikan 10 (sepuluh) data jalan yang memiliki jumlah keramaian tertinggi, keramaian tertinggi berada di jalan N8 Jalan Raya Bogor, kemudian Margonda Raya, terakhir Sawangan Raya. Untuk mempersempit lingkup penelitian, akan digunakan 3 (tiga) data teratas.</a:t>
              </a:r>
            </a:p>
          </p:txBody>
        </p:sp>
        <p:sp>
          <p:nvSpPr>
            <p:cNvPr id="8" name="TextBox 8"/>
            <p:cNvSpPr txBox="1"/>
            <p:nvPr/>
          </p:nvSpPr>
          <p:spPr>
            <a:xfrm>
              <a:off x="584091" y="432071"/>
              <a:ext cx="6339086" cy="558800"/>
            </a:xfrm>
            <a:prstGeom prst="rect">
              <a:avLst/>
            </a:prstGeom>
          </p:spPr>
          <p:txBody>
            <a:bodyPr lIns="0" tIns="0" rIns="0" bIns="0" rtlCol="0" anchor="t">
              <a:spAutoFit/>
            </a:bodyPr>
            <a:lstStyle/>
            <a:p>
              <a:pPr algn="ctr">
                <a:lnSpc>
                  <a:spcPts val="3120"/>
                </a:lnSpc>
                <a:spcBef>
                  <a:spcPct val="0"/>
                </a:spcBef>
              </a:pPr>
              <a:r>
                <a:rPr lang="en-US" sz="2600">
                  <a:solidFill>
                    <a:srgbClr val="191919"/>
                  </a:solidFill>
                  <a:latin typeface="Telegraf Bold"/>
                </a:rPr>
                <a:t>Data Jalan pada dataset jams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121445" y="0"/>
            <a:ext cx="14162097" cy="10287000"/>
          </a:xfrm>
          <a:prstGeom prst="rect">
            <a:avLst/>
          </a:prstGeom>
        </p:spPr>
      </p:pic>
      <p:grpSp>
        <p:nvGrpSpPr>
          <p:cNvPr id="3" name="Group 3"/>
          <p:cNvGrpSpPr/>
          <p:nvPr/>
        </p:nvGrpSpPr>
        <p:grpSpPr>
          <a:xfrm>
            <a:off x="6576745" y="3489175"/>
            <a:ext cx="10905580" cy="4172921"/>
            <a:chOff x="0" y="0"/>
            <a:chExt cx="1912892" cy="1019734"/>
          </a:xfrm>
        </p:grpSpPr>
        <p:sp>
          <p:nvSpPr>
            <p:cNvPr id="4" name="Freeform 4"/>
            <p:cNvSpPr/>
            <p:nvPr/>
          </p:nvSpPr>
          <p:spPr>
            <a:xfrm>
              <a:off x="0" y="0"/>
              <a:ext cx="1912892" cy="1019734"/>
            </a:xfrm>
            <a:custGeom>
              <a:avLst/>
              <a:gdLst/>
              <a:ahLst/>
              <a:cxnLst/>
              <a:rect l="l" t="t" r="r" b="b"/>
              <a:pathLst>
                <a:path w="1912892" h="1019734">
                  <a:moveTo>
                    <a:pt x="1788432" y="1019734"/>
                  </a:moveTo>
                  <a:lnTo>
                    <a:pt x="124460" y="1019734"/>
                  </a:lnTo>
                  <a:cubicBezTo>
                    <a:pt x="55880" y="1019734"/>
                    <a:pt x="0" y="963854"/>
                    <a:pt x="0" y="895274"/>
                  </a:cubicBezTo>
                  <a:lnTo>
                    <a:pt x="0" y="124460"/>
                  </a:lnTo>
                  <a:cubicBezTo>
                    <a:pt x="0" y="55880"/>
                    <a:pt x="55880" y="0"/>
                    <a:pt x="124460" y="0"/>
                  </a:cubicBezTo>
                  <a:lnTo>
                    <a:pt x="1788432" y="0"/>
                  </a:lnTo>
                  <a:cubicBezTo>
                    <a:pt x="1857012" y="0"/>
                    <a:pt x="1912892" y="55880"/>
                    <a:pt x="1912892" y="124460"/>
                  </a:cubicBezTo>
                  <a:lnTo>
                    <a:pt x="1912892" y="895274"/>
                  </a:lnTo>
                  <a:cubicBezTo>
                    <a:pt x="1912892" y="963854"/>
                    <a:pt x="1857012" y="1019734"/>
                    <a:pt x="1788432" y="1019734"/>
                  </a:cubicBezTo>
                  <a:close/>
                </a:path>
              </a:pathLst>
            </a:custGeom>
            <a:solidFill>
              <a:srgbClr val="FEE600"/>
            </a:solidFill>
          </p:spPr>
        </p:sp>
      </p:grpSp>
      <p:sp>
        <p:nvSpPr>
          <p:cNvPr id="5" name="TextBox 5"/>
          <p:cNvSpPr txBox="1"/>
          <p:nvPr/>
        </p:nvSpPr>
        <p:spPr>
          <a:xfrm>
            <a:off x="8428750" y="3652162"/>
            <a:ext cx="7201568" cy="3637396"/>
          </a:xfrm>
          <a:prstGeom prst="rect">
            <a:avLst/>
          </a:prstGeom>
        </p:spPr>
        <p:txBody>
          <a:bodyPr lIns="0" tIns="0" rIns="0" bIns="0" rtlCol="0" anchor="t">
            <a:spAutoFit/>
          </a:bodyPr>
          <a:lstStyle/>
          <a:p>
            <a:pPr algn="ctr">
              <a:lnSpc>
                <a:spcPts val="9513"/>
              </a:lnSpc>
            </a:pPr>
            <a:r>
              <a:rPr lang="en-US" sz="6795" spc="135">
                <a:solidFill>
                  <a:srgbClr val="191919"/>
                </a:solidFill>
                <a:latin typeface="Telegraf Bold"/>
              </a:rPr>
              <a:t>Data Cleansing and Preprocessing</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28700" y="3174417"/>
            <a:ext cx="5059335" cy="530584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36889" y="3178376"/>
            <a:ext cx="5464189" cy="53018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448753" y="2872340"/>
            <a:ext cx="4571015" cy="5909999"/>
          </a:xfrm>
          <a:prstGeom prst="rect">
            <a:avLst/>
          </a:prstGeom>
        </p:spPr>
      </p:pic>
      <p:sp>
        <p:nvSpPr>
          <p:cNvPr id="5" name="TextBox 5"/>
          <p:cNvSpPr txBox="1"/>
          <p:nvPr/>
        </p:nvSpPr>
        <p:spPr>
          <a:xfrm>
            <a:off x="1028700" y="414818"/>
            <a:ext cx="7114584"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Pembersihan Kolom</a:t>
            </a:r>
          </a:p>
        </p:txBody>
      </p:sp>
      <p:sp>
        <p:nvSpPr>
          <p:cNvPr id="6" name="TextBox 6"/>
          <p:cNvSpPr txBox="1"/>
          <p:nvPr/>
        </p:nvSpPr>
        <p:spPr>
          <a:xfrm>
            <a:off x="1028700" y="1424881"/>
            <a:ext cx="16230600" cy="1199809"/>
          </a:xfrm>
          <a:prstGeom prst="rect">
            <a:avLst/>
          </a:prstGeom>
        </p:spPr>
        <p:txBody>
          <a:bodyPr lIns="0" tIns="0" rIns="0" bIns="0" rtlCol="0" anchor="t">
            <a:spAutoFit/>
          </a:bodyPr>
          <a:lstStyle/>
          <a:p>
            <a:pPr algn="just">
              <a:lnSpc>
                <a:spcPts val="3168"/>
              </a:lnSpc>
            </a:pPr>
            <a:r>
              <a:rPr lang="en-US" sz="2263">
                <a:solidFill>
                  <a:srgbClr val="000000"/>
                </a:solidFill>
                <a:latin typeface="Arimo"/>
              </a:rPr>
              <a:t>Ketiga dataset memiliki jenis kolom yang berbeda-beda untuk melakukan analisis diperlukan proses penyatuan kolom baik untuk mempermudah pengerjaan juga dapat meningkatkan hasil akhir dari model, disini akan dilakukan pembersihan kolom yang tidak digunakan. </a:t>
            </a:r>
          </a:p>
        </p:txBody>
      </p:sp>
      <p:sp>
        <p:nvSpPr>
          <p:cNvPr id="7" name="TextBox 7"/>
          <p:cNvSpPr txBox="1"/>
          <p:nvPr/>
        </p:nvSpPr>
        <p:spPr>
          <a:xfrm>
            <a:off x="2701374" y="9011016"/>
            <a:ext cx="1713987"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Jams</a:t>
            </a:r>
          </a:p>
        </p:txBody>
      </p:sp>
      <p:sp>
        <p:nvSpPr>
          <p:cNvPr id="8" name="TextBox 8"/>
          <p:cNvSpPr txBox="1"/>
          <p:nvPr/>
        </p:nvSpPr>
        <p:spPr>
          <a:xfrm>
            <a:off x="8287007" y="9011016"/>
            <a:ext cx="1713987"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Alerts</a:t>
            </a:r>
          </a:p>
        </p:txBody>
      </p:sp>
      <p:sp>
        <p:nvSpPr>
          <p:cNvPr id="9" name="TextBox 9"/>
          <p:cNvSpPr txBox="1"/>
          <p:nvPr/>
        </p:nvSpPr>
        <p:spPr>
          <a:xfrm>
            <a:off x="12824255" y="9011016"/>
            <a:ext cx="3820011"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Irregularities</a:t>
            </a:r>
          </a:p>
        </p:txBody>
      </p:sp>
      <p:sp>
        <p:nvSpPr>
          <p:cNvPr id="10" name="AutoShape 10"/>
          <p:cNvSpPr/>
          <p:nvPr/>
        </p:nvSpPr>
        <p:spPr>
          <a:xfrm rot="-42418">
            <a:off x="1153010" y="5283990"/>
            <a:ext cx="4245752" cy="0"/>
          </a:xfrm>
          <a:prstGeom prst="line">
            <a:avLst/>
          </a:prstGeom>
          <a:ln w="104775" cap="flat">
            <a:solidFill>
              <a:srgbClr val="DB1514"/>
            </a:solidFill>
            <a:prstDash val="solid"/>
            <a:headEnd type="none" w="sm" len="sm"/>
            <a:tailEnd type="none" w="sm" len="sm"/>
          </a:ln>
        </p:spPr>
      </p:sp>
      <p:sp>
        <p:nvSpPr>
          <p:cNvPr id="11" name="AutoShape 11"/>
          <p:cNvSpPr/>
          <p:nvPr/>
        </p:nvSpPr>
        <p:spPr>
          <a:xfrm rot="-42418">
            <a:off x="1143485" y="5512590"/>
            <a:ext cx="4245752" cy="0"/>
          </a:xfrm>
          <a:prstGeom prst="line">
            <a:avLst/>
          </a:prstGeom>
          <a:ln w="104775" cap="flat">
            <a:solidFill>
              <a:srgbClr val="DB1514"/>
            </a:solidFill>
            <a:prstDash val="solid"/>
            <a:headEnd type="none" w="sm" len="sm"/>
            <a:tailEnd type="none" w="sm" len="sm"/>
          </a:ln>
        </p:spPr>
      </p:sp>
      <p:sp>
        <p:nvSpPr>
          <p:cNvPr id="12" name="AutoShape 12"/>
          <p:cNvSpPr/>
          <p:nvPr/>
        </p:nvSpPr>
        <p:spPr>
          <a:xfrm rot="-42418">
            <a:off x="1153010" y="5715425"/>
            <a:ext cx="4245752" cy="0"/>
          </a:xfrm>
          <a:prstGeom prst="line">
            <a:avLst/>
          </a:prstGeom>
          <a:ln w="104775" cap="flat">
            <a:solidFill>
              <a:srgbClr val="DB1514"/>
            </a:solidFill>
            <a:prstDash val="solid"/>
            <a:headEnd type="none" w="sm" len="sm"/>
            <a:tailEnd type="none" w="sm" len="sm"/>
          </a:ln>
        </p:spPr>
      </p:sp>
      <p:sp>
        <p:nvSpPr>
          <p:cNvPr id="13" name="AutoShape 13"/>
          <p:cNvSpPr/>
          <p:nvPr/>
        </p:nvSpPr>
        <p:spPr>
          <a:xfrm rot="-42418">
            <a:off x="1162535" y="5924975"/>
            <a:ext cx="4245752" cy="0"/>
          </a:xfrm>
          <a:prstGeom prst="line">
            <a:avLst/>
          </a:prstGeom>
          <a:ln w="104775" cap="flat">
            <a:solidFill>
              <a:srgbClr val="DB1514"/>
            </a:solidFill>
            <a:prstDash val="solid"/>
            <a:headEnd type="none" w="sm" len="sm"/>
            <a:tailEnd type="none" w="sm" len="sm"/>
          </a:ln>
        </p:spPr>
      </p:sp>
      <p:sp>
        <p:nvSpPr>
          <p:cNvPr id="14" name="AutoShape 14"/>
          <p:cNvSpPr/>
          <p:nvPr/>
        </p:nvSpPr>
        <p:spPr>
          <a:xfrm rot="-42418">
            <a:off x="1143485" y="6834605"/>
            <a:ext cx="4245752" cy="0"/>
          </a:xfrm>
          <a:prstGeom prst="line">
            <a:avLst/>
          </a:prstGeom>
          <a:ln w="104775" cap="flat">
            <a:solidFill>
              <a:srgbClr val="DB1514"/>
            </a:solidFill>
            <a:prstDash val="solid"/>
            <a:headEnd type="none" w="sm" len="sm"/>
            <a:tailEnd type="none" w="sm" len="sm"/>
          </a:ln>
        </p:spPr>
      </p:sp>
      <p:sp>
        <p:nvSpPr>
          <p:cNvPr id="15" name="TextBox 15"/>
          <p:cNvSpPr txBox="1"/>
          <p:nvPr/>
        </p:nvSpPr>
        <p:spPr>
          <a:xfrm>
            <a:off x="4719977" y="8699337"/>
            <a:ext cx="9098012" cy="428625"/>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Telegraf Bold"/>
              </a:rPr>
              <a:t>'N8 Jalan Raya Bogor', 'Margonda Raya', 'Sawangan Raya'</a:t>
            </a:r>
          </a:p>
        </p:txBody>
      </p:sp>
      <p:sp>
        <p:nvSpPr>
          <p:cNvPr id="16" name="AutoShape 16"/>
          <p:cNvSpPr/>
          <p:nvPr/>
        </p:nvSpPr>
        <p:spPr>
          <a:xfrm rot="-42418">
            <a:off x="1143485" y="7044155"/>
            <a:ext cx="4245752" cy="0"/>
          </a:xfrm>
          <a:prstGeom prst="line">
            <a:avLst/>
          </a:prstGeom>
          <a:ln w="104775" cap="flat">
            <a:solidFill>
              <a:srgbClr val="DB1514"/>
            </a:solidFill>
            <a:prstDash val="solid"/>
            <a:headEnd type="none" w="sm" len="sm"/>
            <a:tailEnd type="none" w="sm" len="sm"/>
          </a:ln>
        </p:spPr>
      </p:sp>
      <p:sp>
        <p:nvSpPr>
          <p:cNvPr id="17" name="AutoShape 17"/>
          <p:cNvSpPr/>
          <p:nvPr/>
        </p:nvSpPr>
        <p:spPr>
          <a:xfrm rot="-42418">
            <a:off x="1162535" y="7267984"/>
            <a:ext cx="4245752" cy="0"/>
          </a:xfrm>
          <a:prstGeom prst="line">
            <a:avLst/>
          </a:prstGeom>
          <a:ln w="104775" cap="flat">
            <a:solidFill>
              <a:srgbClr val="DB1514"/>
            </a:solidFill>
            <a:prstDash val="solid"/>
            <a:headEnd type="none" w="sm" len="sm"/>
            <a:tailEnd type="none" w="sm" len="sm"/>
          </a:ln>
        </p:spPr>
      </p:sp>
      <p:sp>
        <p:nvSpPr>
          <p:cNvPr id="18" name="AutoShape 18"/>
          <p:cNvSpPr/>
          <p:nvPr/>
        </p:nvSpPr>
        <p:spPr>
          <a:xfrm rot="-42418">
            <a:off x="1162535" y="7753759"/>
            <a:ext cx="4245752" cy="0"/>
          </a:xfrm>
          <a:prstGeom prst="line">
            <a:avLst/>
          </a:prstGeom>
          <a:ln w="104775" cap="flat">
            <a:solidFill>
              <a:srgbClr val="DB1514"/>
            </a:solidFill>
            <a:prstDash val="solid"/>
            <a:headEnd type="none" w="sm" len="sm"/>
            <a:tailEnd type="none" w="sm" len="sm"/>
          </a:ln>
        </p:spPr>
      </p:sp>
      <p:sp>
        <p:nvSpPr>
          <p:cNvPr id="19" name="AutoShape 19"/>
          <p:cNvSpPr/>
          <p:nvPr/>
        </p:nvSpPr>
        <p:spPr>
          <a:xfrm rot="-6142">
            <a:off x="6751362" y="5505984"/>
            <a:ext cx="4728759" cy="0"/>
          </a:xfrm>
          <a:prstGeom prst="line">
            <a:avLst/>
          </a:prstGeom>
          <a:ln w="104775" cap="flat">
            <a:solidFill>
              <a:srgbClr val="DB1514"/>
            </a:solidFill>
            <a:prstDash val="solid"/>
            <a:headEnd type="none" w="sm" len="sm"/>
            <a:tailEnd type="none" w="sm" len="sm"/>
          </a:ln>
        </p:spPr>
      </p:sp>
      <p:sp>
        <p:nvSpPr>
          <p:cNvPr id="20" name="AutoShape 20"/>
          <p:cNvSpPr/>
          <p:nvPr/>
        </p:nvSpPr>
        <p:spPr>
          <a:xfrm rot="-23844">
            <a:off x="6769996" y="6019952"/>
            <a:ext cx="4728959" cy="0"/>
          </a:xfrm>
          <a:prstGeom prst="line">
            <a:avLst/>
          </a:prstGeom>
          <a:ln w="104775" cap="flat">
            <a:solidFill>
              <a:srgbClr val="DB1514"/>
            </a:solidFill>
            <a:prstDash val="solid"/>
            <a:headEnd type="none" w="sm" len="sm"/>
            <a:tailEnd type="none" w="sm" len="sm"/>
          </a:ln>
        </p:spPr>
      </p:sp>
      <p:sp>
        <p:nvSpPr>
          <p:cNvPr id="21" name="AutoShape 21"/>
          <p:cNvSpPr/>
          <p:nvPr/>
        </p:nvSpPr>
        <p:spPr>
          <a:xfrm rot="-23844">
            <a:off x="6750946" y="6286652"/>
            <a:ext cx="4728959" cy="0"/>
          </a:xfrm>
          <a:prstGeom prst="line">
            <a:avLst/>
          </a:prstGeom>
          <a:ln w="104775" cap="flat">
            <a:solidFill>
              <a:srgbClr val="DB1514"/>
            </a:solidFill>
            <a:prstDash val="solid"/>
            <a:headEnd type="none" w="sm" len="sm"/>
            <a:tailEnd type="none" w="sm" len="sm"/>
          </a:ln>
        </p:spPr>
      </p:sp>
      <p:sp>
        <p:nvSpPr>
          <p:cNvPr id="22" name="AutoShape 22"/>
          <p:cNvSpPr/>
          <p:nvPr/>
        </p:nvSpPr>
        <p:spPr>
          <a:xfrm rot="-23844">
            <a:off x="6741421" y="6534302"/>
            <a:ext cx="4728959" cy="0"/>
          </a:xfrm>
          <a:prstGeom prst="line">
            <a:avLst/>
          </a:prstGeom>
          <a:ln w="104775" cap="flat">
            <a:solidFill>
              <a:srgbClr val="DB1514"/>
            </a:solidFill>
            <a:prstDash val="solid"/>
            <a:headEnd type="none" w="sm" len="sm"/>
            <a:tailEnd type="none" w="sm" len="sm"/>
          </a:ln>
        </p:spPr>
      </p:sp>
      <p:sp>
        <p:nvSpPr>
          <p:cNvPr id="23" name="AutoShape 23"/>
          <p:cNvSpPr/>
          <p:nvPr/>
        </p:nvSpPr>
        <p:spPr>
          <a:xfrm rot="-23844">
            <a:off x="6741421" y="7063471"/>
            <a:ext cx="4728959" cy="0"/>
          </a:xfrm>
          <a:prstGeom prst="line">
            <a:avLst/>
          </a:prstGeom>
          <a:ln w="104775" cap="flat">
            <a:solidFill>
              <a:srgbClr val="DB1514"/>
            </a:solidFill>
            <a:prstDash val="solid"/>
            <a:headEnd type="none" w="sm" len="sm"/>
            <a:tailEnd type="none" w="sm" len="sm"/>
          </a:ln>
        </p:spPr>
      </p:sp>
      <p:sp>
        <p:nvSpPr>
          <p:cNvPr id="24" name="AutoShape 24"/>
          <p:cNvSpPr/>
          <p:nvPr/>
        </p:nvSpPr>
        <p:spPr>
          <a:xfrm rot="-23844">
            <a:off x="6741421" y="7296825"/>
            <a:ext cx="4728959" cy="0"/>
          </a:xfrm>
          <a:prstGeom prst="line">
            <a:avLst/>
          </a:prstGeom>
          <a:ln w="104775" cap="flat">
            <a:solidFill>
              <a:srgbClr val="DB1514"/>
            </a:solidFill>
            <a:prstDash val="solid"/>
            <a:headEnd type="none" w="sm" len="sm"/>
            <a:tailEnd type="none" w="sm" len="sm"/>
          </a:ln>
        </p:spPr>
      </p:sp>
      <p:sp>
        <p:nvSpPr>
          <p:cNvPr id="25" name="AutoShape 25"/>
          <p:cNvSpPr/>
          <p:nvPr/>
        </p:nvSpPr>
        <p:spPr>
          <a:xfrm rot="-23844">
            <a:off x="6750946" y="7554000"/>
            <a:ext cx="4728959" cy="0"/>
          </a:xfrm>
          <a:prstGeom prst="line">
            <a:avLst/>
          </a:prstGeom>
          <a:ln w="104775" cap="flat">
            <a:solidFill>
              <a:srgbClr val="DB1514"/>
            </a:solidFill>
            <a:prstDash val="solid"/>
            <a:headEnd type="none" w="sm" len="sm"/>
            <a:tailEnd type="none" w="sm" len="sm"/>
          </a:ln>
        </p:spPr>
      </p:sp>
      <p:sp>
        <p:nvSpPr>
          <p:cNvPr id="26" name="AutoShape 26"/>
          <p:cNvSpPr/>
          <p:nvPr/>
        </p:nvSpPr>
        <p:spPr>
          <a:xfrm rot="43770">
            <a:off x="12539450" y="4993486"/>
            <a:ext cx="4114508" cy="0"/>
          </a:xfrm>
          <a:prstGeom prst="line">
            <a:avLst/>
          </a:prstGeom>
          <a:ln w="104775" cap="flat">
            <a:solidFill>
              <a:srgbClr val="DB1514"/>
            </a:solidFill>
            <a:prstDash val="solid"/>
            <a:headEnd type="none" w="sm" len="sm"/>
            <a:tailEnd type="none" w="sm" len="sm"/>
          </a:ln>
        </p:spPr>
      </p:sp>
      <p:sp>
        <p:nvSpPr>
          <p:cNvPr id="27" name="AutoShape 27"/>
          <p:cNvSpPr/>
          <p:nvPr/>
        </p:nvSpPr>
        <p:spPr>
          <a:xfrm rot="43770">
            <a:off x="12539450" y="5214938"/>
            <a:ext cx="4114508" cy="0"/>
          </a:xfrm>
          <a:prstGeom prst="line">
            <a:avLst/>
          </a:prstGeom>
          <a:ln w="104775" cap="flat">
            <a:solidFill>
              <a:srgbClr val="DB1514"/>
            </a:solidFill>
            <a:prstDash val="solid"/>
            <a:headEnd type="none" w="sm" len="sm"/>
            <a:tailEnd type="none" w="sm" len="sm"/>
          </a:ln>
        </p:spPr>
      </p:sp>
      <p:sp>
        <p:nvSpPr>
          <p:cNvPr id="28" name="AutoShape 28"/>
          <p:cNvSpPr/>
          <p:nvPr/>
        </p:nvSpPr>
        <p:spPr>
          <a:xfrm rot="43770">
            <a:off x="12539450" y="5449372"/>
            <a:ext cx="4114508" cy="0"/>
          </a:xfrm>
          <a:prstGeom prst="line">
            <a:avLst/>
          </a:prstGeom>
          <a:ln w="104775" cap="flat">
            <a:solidFill>
              <a:srgbClr val="DB1514"/>
            </a:solidFill>
            <a:prstDash val="solid"/>
            <a:headEnd type="none" w="sm" len="sm"/>
            <a:tailEnd type="none" w="sm" len="sm"/>
          </a:ln>
        </p:spPr>
      </p:sp>
      <p:sp>
        <p:nvSpPr>
          <p:cNvPr id="29" name="AutoShape 29"/>
          <p:cNvSpPr/>
          <p:nvPr/>
        </p:nvSpPr>
        <p:spPr>
          <a:xfrm rot="43770">
            <a:off x="12539450" y="5677326"/>
            <a:ext cx="4114508" cy="0"/>
          </a:xfrm>
          <a:prstGeom prst="line">
            <a:avLst/>
          </a:prstGeom>
          <a:ln w="104775" cap="flat">
            <a:solidFill>
              <a:srgbClr val="DB1514"/>
            </a:solidFill>
            <a:prstDash val="solid"/>
            <a:headEnd type="none" w="sm" len="sm"/>
            <a:tailEnd type="none" w="sm" len="sm"/>
          </a:ln>
        </p:spPr>
      </p:sp>
      <p:sp>
        <p:nvSpPr>
          <p:cNvPr id="30" name="AutoShape 30"/>
          <p:cNvSpPr/>
          <p:nvPr/>
        </p:nvSpPr>
        <p:spPr>
          <a:xfrm rot="43770">
            <a:off x="12539450" y="6544092"/>
            <a:ext cx="4114508" cy="0"/>
          </a:xfrm>
          <a:prstGeom prst="line">
            <a:avLst/>
          </a:prstGeom>
          <a:ln w="104775" cap="flat">
            <a:solidFill>
              <a:srgbClr val="DB1514"/>
            </a:solidFill>
            <a:prstDash val="solid"/>
            <a:headEnd type="none" w="sm" len="sm"/>
            <a:tailEnd type="none" w="sm" len="sm"/>
          </a:ln>
        </p:spPr>
      </p:sp>
      <p:sp>
        <p:nvSpPr>
          <p:cNvPr id="31" name="AutoShape 31"/>
          <p:cNvSpPr/>
          <p:nvPr/>
        </p:nvSpPr>
        <p:spPr>
          <a:xfrm rot="43770">
            <a:off x="12539450" y="6756028"/>
            <a:ext cx="4114508" cy="0"/>
          </a:xfrm>
          <a:prstGeom prst="line">
            <a:avLst/>
          </a:prstGeom>
          <a:ln w="104775" cap="flat">
            <a:solidFill>
              <a:srgbClr val="DB1514"/>
            </a:solidFill>
            <a:prstDash val="solid"/>
            <a:headEnd type="none" w="sm" len="sm"/>
            <a:tailEnd type="none" w="sm" len="sm"/>
          </a:ln>
        </p:spPr>
      </p:sp>
      <p:sp>
        <p:nvSpPr>
          <p:cNvPr id="32" name="AutoShape 32"/>
          <p:cNvSpPr/>
          <p:nvPr/>
        </p:nvSpPr>
        <p:spPr>
          <a:xfrm rot="43770">
            <a:off x="12529258" y="7425138"/>
            <a:ext cx="4114508" cy="0"/>
          </a:xfrm>
          <a:prstGeom prst="line">
            <a:avLst/>
          </a:prstGeom>
          <a:ln w="104775" cap="flat">
            <a:solidFill>
              <a:srgbClr val="DB1514"/>
            </a:solidFill>
            <a:prstDash val="solid"/>
            <a:headEnd type="none" w="sm" len="sm"/>
            <a:tailEnd type="none" w="sm" len="sm"/>
          </a:ln>
        </p:spPr>
      </p:sp>
      <p:sp>
        <p:nvSpPr>
          <p:cNvPr id="33" name="AutoShape 33"/>
          <p:cNvSpPr/>
          <p:nvPr/>
        </p:nvSpPr>
        <p:spPr>
          <a:xfrm rot="43770">
            <a:off x="12539450" y="7870435"/>
            <a:ext cx="4114508" cy="0"/>
          </a:xfrm>
          <a:prstGeom prst="line">
            <a:avLst/>
          </a:prstGeom>
          <a:ln w="104775" cap="flat">
            <a:solidFill>
              <a:srgbClr val="DB1514"/>
            </a:solidFill>
            <a:prstDash val="solid"/>
            <a:headEnd type="none" w="sm" len="sm"/>
            <a:tailEnd type="none" w="sm" len="sm"/>
          </a:ln>
        </p:spPr>
      </p:sp>
      <p:sp>
        <p:nvSpPr>
          <p:cNvPr id="34" name="AutoShape 34"/>
          <p:cNvSpPr/>
          <p:nvPr/>
        </p:nvSpPr>
        <p:spPr>
          <a:xfrm rot="43770">
            <a:off x="12529258" y="8060935"/>
            <a:ext cx="4114508" cy="0"/>
          </a:xfrm>
          <a:prstGeom prst="line">
            <a:avLst/>
          </a:prstGeom>
          <a:ln w="104775" cap="flat">
            <a:solidFill>
              <a:srgbClr val="DB1514"/>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527906" y="3158090"/>
            <a:ext cx="9232188" cy="215537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894801" y="6322774"/>
            <a:ext cx="8498398" cy="2758860"/>
          </a:xfrm>
          <a:prstGeom prst="rect">
            <a:avLst/>
          </a:prstGeom>
        </p:spPr>
      </p:pic>
      <p:sp>
        <p:nvSpPr>
          <p:cNvPr id="4" name="TextBox 4"/>
          <p:cNvSpPr txBox="1"/>
          <p:nvPr/>
        </p:nvSpPr>
        <p:spPr>
          <a:xfrm>
            <a:off x="1028700" y="414818"/>
            <a:ext cx="15172049"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Pemfokusan Pada Jalan Ter-ramai</a:t>
            </a:r>
          </a:p>
        </p:txBody>
      </p:sp>
      <p:sp>
        <p:nvSpPr>
          <p:cNvPr id="5" name="TextBox 5"/>
          <p:cNvSpPr txBox="1"/>
          <p:nvPr/>
        </p:nvSpPr>
        <p:spPr>
          <a:xfrm>
            <a:off x="1028700" y="1424881"/>
            <a:ext cx="16230600" cy="1599859"/>
          </a:xfrm>
          <a:prstGeom prst="rect">
            <a:avLst/>
          </a:prstGeom>
        </p:spPr>
        <p:txBody>
          <a:bodyPr lIns="0" tIns="0" rIns="0" bIns="0" rtlCol="0" anchor="t">
            <a:spAutoFit/>
          </a:bodyPr>
          <a:lstStyle/>
          <a:p>
            <a:pPr algn="just">
              <a:lnSpc>
                <a:spcPts val="3168"/>
              </a:lnSpc>
            </a:pPr>
            <a:r>
              <a:rPr lang="en-US" sz="2263">
                <a:solidFill>
                  <a:srgbClr val="000000"/>
                </a:solidFill>
                <a:latin typeface="Arimo"/>
              </a:rPr>
              <a:t>Analisis berikutnya berfokus pada pembagian kolom. Kolom yang disisakan hanyalah kolom yang terdiri dari tiga jalan paling ramai. Sebelum semakin jauh, seperti yang dilihat sebelumnya, ketiga kolom memiliki data 'time', tetapi data time yang diberikan berisikan kategori yang terlalu lengkap, untuk itu dilakukan pengambilan data berdasarkan hitungan jam. Kemudian dilakukan penghapusan data NaN.</a:t>
            </a:r>
          </a:p>
        </p:txBody>
      </p:sp>
      <p:sp>
        <p:nvSpPr>
          <p:cNvPr id="6" name="TextBox 6"/>
          <p:cNvSpPr txBox="1"/>
          <p:nvPr/>
        </p:nvSpPr>
        <p:spPr>
          <a:xfrm>
            <a:off x="1028700" y="5389665"/>
            <a:ext cx="16230600" cy="799759"/>
          </a:xfrm>
          <a:prstGeom prst="rect">
            <a:avLst/>
          </a:prstGeom>
        </p:spPr>
        <p:txBody>
          <a:bodyPr lIns="0" tIns="0" rIns="0" bIns="0" rtlCol="0" anchor="t">
            <a:spAutoFit/>
          </a:bodyPr>
          <a:lstStyle/>
          <a:p>
            <a:pPr algn="just">
              <a:lnSpc>
                <a:spcPts val="3168"/>
              </a:lnSpc>
            </a:pPr>
            <a:r>
              <a:rPr lang="en-US" sz="2263">
                <a:solidFill>
                  <a:srgbClr val="000000"/>
                </a:solidFill>
                <a:latin typeface="Arimo"/>
              </a:rPr>
              <a:t>Proses merapikan data dilanjutkan hingga tersisa data sebagai berikut. Dimana terdapat tiga dataset baru yang sudah dibersihkan dan berisikan informasi dari tiga buah jalan saja. ['N8 Jalan Raya Bogor', 'Margonda Raya', 'Sawangan Raya'].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485769" y="940916"/>
            <a:ext cx="7773531" cy="8394926"/>
          </a:xfrm>
          <a:prstGeom prst="rect">
            <a:avLst/>
          </a:prstGeom>
        </p:spPr>
      </p:pic>
      <p:sp>
        <p:nvSpPr>
          <p:cNvPr id="3" name="TextBox 3"/>
          <p:cNvSpPr txBox="1"/>
          <p:nvPr/>
        </p:nvSpPr>
        <p:spPr>
          <a:xfrm>
            <a:off x="1028700" y="2194324"/>
            <a:ext cx="7586025" cy="937896"/>
          </a:xfrm>
          <a:prstGeom prst="rect">
            <a:avLst/>
          </a:prstGeom>
        </p:spPr>
        <p:txBody>
          <a:bodyPr lIns="0" tIns="0" rIns="0" bIns="0" rtlCol="0" anchor="t">
            <a:spAutoFit/>
          </a:bodyPr>
          <a:lstStyle/>
          <a:p>
            <a:pPr algn="ctr">
              <a:lnSpc>
                <a:spcPts val="7629"/>
              </a:lnSpc>
            </a:pPr>
            <a:r>
              <a:rPr lang="en-US" sz="5449">
                <a:solidFill>
                  <a:srgbClr val="000000"/>
                </a:solidFill>
                <a:latin typeface="Abril Fatface"/>
              </a:rPr>
              <a:t>Data Cleaning</a:t>
            </a:r>
          </a:p>
        </p:txBody>
      </p:sp>
      <p:sp>
        <p:nvSpPr>
          <p:cNvPr id="4" name="TextBox 4"/>
          <p:cNvSpPr txBox="1"/>
          <p:nvPr/>
        </p:nvSpPr>
        <p:spPr>
          <a:xfrm>
            <a:off x="1028700" y="3416112"/>
            <a:ext cx="7586025" cy="4191929"/>
          </a:xfrm>
          <a:prstGeom prst="rect">
            <a:avLst/>
          </a:prstGeom>
        </p:spPr>
        <p:txBody>
          <a:bodyPr lIns="0" tIns="0" rIns="0" bIns="0" rtlCol="0" anchor="t">
            <a:spAutoFit/>
          </a:bodyPr>
          <a:lstStyle/>
          <a:p>
            <a:pPr algn="ctr">
              <a:lnSpc>
                <a:spcPts val="4148"/>
              </a:lnSpc>
            </a:pPr>
            <a:r>
              <a:rPr lang="en-US" sz="2963">
                <a:solidFill>
                  <a:srgbClr val="000000"/>
                </a:solidFill>
                <a:latin typeface="Arimo"/>
              </a:rPr>
              <a:t>Data yang telah dibersihkan masih mengandung data NaN, sebelum ke tahapan modeling diperlukan pembersihan data NaN tersebut. Untuk pembersihana data NaN tersebut tidak langsung di drop begitu saja, karena dapat berdampak tidak baik pada data nantinya. Tetapi akan memanfaatkan rata-rata pada tiap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34676" y="914400"/>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3" name="TextBox 3"/>
          <p:cNvSpPr txBox="1"/>
          <p:nvPr/>
        </p:nvSpPr>
        <p:spPr>
          <a:xfrm>
            <a:off x="3034676" y="1880598"/>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Visualisasi median delay dan median length berdasarkan waktu</a:t>
            </a:r>
          </a:p>
        </p:txBody>
      </p:sp>
      <p:pic>
        <p:nvPicPr>
          <p:cNvPr id="4" name="Picture 4"/>
          <p:cNvPicPr>
            <a:picLocks noChangeAspect="1"/>
          </p:cNvPicPr>
          <p:nvPr/>
        </p:nvPicPr>
        <p:blipFill>
          <a:blip r:embed="rId2" cstate="screen">
            <a:extLst>
              <a:ext uri="{28A0092B-C50C-407E-A947-70E740481C1C}">
                <a14:useLocalDpi xmlns:a14="http://schemas.microsoft.com/office/drawing/2010/main" val="0"/>
              </a:ext>
            </a:extLst>
          </a:blip>
          <a:srcRect t="876"/>
          <a:stretch>
            <a:fillRect/>
          </a:stretch>
        </p:blipFill>
        <p:spPr>
          <a:xfrm>
            <a:off x="3034676" y="2701336"/>
            <a:ext cx="12218648" cy="63061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1728230" y="2034761"/>
            <a:ext cx="14831539" cy="7803298"/>
          </a:xfrm>
          <a:prstGeom prst="rect">
            <a:avLst/>
          </a:prstGeom>
        </p:spPr>
      </p:pic>
      <p:sp>
        <p:nvSpPr>
          <p:cNvPr id="3" name="TextBox 3"/>
          <p:cNvSpPr txBox="1"/>
          <p:nvPr/>
        </p:nvSpPr>
        <p:spPr>
          <a:xfrm>
            <a:off x="1728230" y="398656"/>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4" name="TextBox 4"/>
          <p:cNvSpPr txBox="1"/>
          <p:nvPr/>
        </p:nvSpPr>
        <p:spPr>
          <a:xfrm>
            <a:off x="1728230" y="1364855"/>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Median Length Insight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072591" y="1825676"/>
            <a:ext cx="14142819" cy="7527843"/>
          </a:xfrm>
          <a:prstGeom prst="rect">
            <a:avLst/>
          </a:prstGeom>
        </p:spPr>
      </p:pic>
      <p:sp>
        <p:nvSpPr>
          <p:cNvPr id="3" name="TextBox 3"/>
          <p:cNvSpPr txBox="1"/>
          <p:nvPr/>
        </p:nvSpPr>
        <p:spPr>
          <a:xfrm>
            <a:off x="1728230" y="258040"/>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4" name="TextBox 4"/>
          <p:cNvSpPr txBox="1"/>
          <p:nvPr/>
        </p:nvSpPr>
        <p:spPr>
          <a:xfrm>
            <a:off x="1728230" y="1224239"/>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Median Delay Insight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28230" y="1990970"/>
            <a:ext cx="13847061" cy="7370419"/>
          </a:xfrm>
          <a:prstGeom prst="rect">
            <a:avLst/>
          </a:prstGeom>
        </p:spPr>
      </p:pic>
      <p:sp>
        <p:nvSpPr>
          <p:cNvPr id="3" name="TextBox 3"/>
          <p:cNvSpPr txBox="1"/>
          <p:nvPr/>
        </p:nvSpPr>
        <p:spPr>
          <a:xfrm>
            <a:off x="1728230" y="258040"/>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4" name="TextBox 4"/>
          <p:cNvSpPr txBox="1"/>
          <p:nvPr/>
        </p:nvSpPr>
        <p:spPr>
          <a:xfrm>
            <a:off x="1728230" y="1224239"/>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Median Speed Insight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10492058" y="-86517"/>
            <a:ext cx="7795942" cy="10584998"/>
          </a:xfrm>
          <a:prstGeom prst="rect">
            <a:avLst/>
          </a:prstGeom>
        </p:spPr>
      </p:pic>
      <p:grpSp>
        <p:nvGrpSpPr>
          <p:cNvPr id="3" name="Group 3"/>
          <p:cNvGrpSpPr/>
          <p:nvPr/>
        </p:nvGrpSpPr>
        <p:grpSpPr>
          <a:xfrm>
            <a:off x="7394854" y="2464951"/>
            <a:ext cx="7156199" cy="5357097"/>
            <a:chOff x="0" y="0"/>
            <a:chExt cx="1713095" cy="1282415"/>
          </a:xfrm>
        </p:grpSpPr>
        <p:sp>
          <p:nvSpPr>
            <p:cNvPr id="4" name="Freeform 4"/>
            <p:cNvSpPr/>
            <p:nvPr/>
          </p:nvSpPr>
          <p:spPr>
            <a:xfrm>
              <a:off x="0" y="0"/>
              <a:ext cx="1713095" cy="1282415"/>
            </a:xfrm>
            <a:custGeom>
              <a:avLst/>
              <a:gdLst/>
              <a:ahLst/>
              <a:cxnLst/>
              <a:rect l="l" t="t" r="r" b="b"/>
              <a:pathLst>
                <a:path w="1713095" h="1282415">
                  <a:moveTo>
                    <a:pt x="1588635" y="1282415"/>
                  </a:moveTo>
                  <a:lnTo>
                    <a:pt x="124460" y="1282415"/>
                  </a:lnTo>
                  <a:cubicBezTo>
                    <a:pt x="55880" y="1282415"/>
                    <a:pt x="0" y="1226535"/>
                    <a:pt x="0" y="1157955"/>
                  </a:cubicBezTo>
                  <a:lnTo>
                    <a:pt x="0" y="124460"/>
                  </a:lnTo>
                  <a:cubicBezTo>
                    <a:pt x="0" y="55880"/>
                    <a:pt x="55880" y="0"/>
                    <a:pt x="124460" y="0"/>
                  </a:cubicBezTo>
                  <a:lnTo>
                    <a:pt x="1588635" y="0"/>
                  </a:lnTo>
                  <a:cubicBezTo>
                    <a:pt x="1657215" y="0"/>
                    <a:pt x="1713095" y="55880"/>
                    <a:pt x="1713095" y="124460"/>
                  </a:cubicBezTo>
                  <a:lnTo>
                    <a:pt x="1713095" y="1157955"/>
                  </a:lnTo>
                  <a:cubicBezTo>
                    <a:pt x="1713095" y="1226535"/>
                    <a:pt x="1657215" y="1282415"/>
                    <a:pt x="1588635" y="1282415"/>
                  </a:cubicBezTo>
                  <a:close/>
                </a:path>
              </a:pathLst>
            </a:custGeom>
            <a:solidFill>
              <a:srgbClr val="FEE600"/>
            </a:solidFill>
          </p:spPr>
        </p:sp>
      </p:grpSp>
      <p:sp>
        <p:nvSpPr>
          <p:cNvPr id="5" name="TextBox 5"/>
          <p:cNvSpPr txBox="1"/>
          <p:nvPr/>
        </p:nvSpPr>
        <p:spPr>
          <a:xfrm>
            <a:off x="1028700" y="4652019"/>
            <a:ext cx="5490803" cy="1040112"/>
          </a:xfrm>
          <a:prstGeom prst="rect">
            <a:avLst/>
          </a:prstGeom>
        </p:spPr>
        <p:txBody>
          <a:bodyPr lIns="0" tIns="0" rIns="0" bIns="0" rtlCol="0" anchor="t">
            <a:spAutoFit/>
          </a:bodyPr>
          <a:lstStyle/>
          <a:p>
            <a:pPr marL="0" lvl="0" indent="0" algn="l">
              <a:lnSpc>
                <a:spcPts val="7200"/>
              </a:lnSpc>
            </a:pPr>
            <a:r>
              <a:rPr lang="en-US" sz="7200">
                <a:solidFill>
                  <a:srgbClr val="FFFFFF"/>
                </a:solidFill>
                <a:latin typeface="Telegraf Bold Bold"/>
              </a:rPr>
              <a:t>Key-Note</a:t>
            </a:r>
          </a:p>
        </p:txBody>
      </p:sp>
      <p:sp>
        <p:nvSpPr>
          <p:cNvPr id="6" name="TextBox 6"/>
          <p:cNvSpPr txBox="1"/>
          <p:nvPr/>
        </p:nvSpPr>
        <p:spPr>
          <a:xfrm>
            <a:off x="1028700" y="9229725"/>
            <a:ext cx="689931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FEE600"/>
                </a:solidFill>
                <a:latin typeface="Telegraf Medium"/>
              </a:rPr>
              <a:t>MINI PROJECT DSLS 2023 | DATA SCIENCE</a:t>
            </a:r>
          </a:p>
        </p:txBody>
      </p:sp>
      <p:grpSp>
        <p:nvGrpSpPr>
          <p:cNvPr id="7" name="Group 7"/>
          <p:cNvGrpSpPr/>
          <p:nvPr/>
        </p:nvGrpSpPr>
        <p:grpSpPr>
          <a:xfrm>
            <a:off x="8010315" y="3512598"/>
            <a:ext cx="6036790" cy="3386767"/>
            <a:chOff x="0" y="0"/>
            <a:chExt cx="8049053" cy="4515690"/>
          </a:xfrm>
        </p:grpSpPr>
        <p:sp>
          <p:nvSpPr>
            <p:cNvPr id="8" name="TextBox 8"/>
            <p:cNvSpPr txBox="1"/>
            <p:nvPr/>
          </p:nvSpPr>
          <p:spPr>
            <a:xfrm>
              <a:off x="0" y="-47625"/>
              <a:ext cx="8049053" cy="733425"/>
            </a:xfrm>
            <a:prstGeom prst="rect">
              <a:avLst/>
            </a:prstGeom>
          </p:spPr>
          <p:txBody>
            <a:bodyPr lIns="0" tIns="0" rIns="0" bIns="0" rtlCol="0" anchor="t">
              <a:spAutoFit/>
            </a:bodyPr>
            <a:lstStyle/>
            <a:p>
              <a:pPr>
                <a:lnSpc>
                  <a:spcPts val="4079"/>
                </a:lnSpc>
              </a:pPr>
              <a:r>
                <a:rPr lang="en-US" sz="3400">
                  <a:solidFill>
                    <a:srgbClr val="191919"/>
                  </a:solidFill>
                  <a:latin typeface="Telegraf Bold"/>
                </a:rPr>
                <a:t>Pembahasan</a:t>
              </a:r>
            </a:p>
          </p:txBody>
        </p:sp>
        <p:sp>
          <p:nvSpPr>
            <p:cNvPr id="9" name="TextBox 9"/>
            <p:cNvSpPr txBox="1"/>
            <p:nvPr/>
          </p:nvSpPr>
          <p:spPr>
            <a:xfrm>
              <a:off x="0" y="1167970"/>
              <a:ext cx="8049053" cy="3347720"/>
            </a:xfrm>
            <a:prstGeom prst="rect">
              <a:avLst/>
            </a:prstGeom>
          </p:spPr>
          <p:txBody>
            <a:bodyPr lIns="0" tIns="0" rIns="0" bIns="0" rtlCol="0" anchor="t">
              <a:spAutoFit/>
            </a:bodyPr>
            <a:lstStyle/>
            <a:p>
              <a:pPr marL="518160" lvl="1" indent="-259080">
                <a:lnSpc>
                  <a:spcPts val="3359"/>
                </a:lnSpc>
                <a:buFont typeface="Arial"/>
                <a:buChar char="•"/>
              </a:pPr>
              <a:r>
                <a:rPr lang="en-US" sz="2400" spc="48">
                  <a:solidFill>
                    <a:srgbClr val="191919"/>
                  </a:solidFill>
                  <a:latin typeface="Telegraf"/>
                </a:rPr>
                <a:t>Business Understanding</a:t>
              </a:r>
            </a:p>
            <a:p>
              <a:pPr marL="518160" lvl="1" indent="-259080">
                <a:lnSpc>
                  <a:spcPts val="3359"/>
                </a:lnSpc>
                <a:buFont typeface="Arial"/>
                <a:buChar char="•"/>
              </a:pPr>
              <a:r>
                <a:rPr lang="en-US" sz="2400" spc="48">
                  <a:solidFill>
                    <a:srgbClr val="191919"/>
                  </a:solidFill>
                  <a:latin typeface="Telegraf"/>
                </a:rPr>
                <a:t>Data Understanding</a:t>
              </a:r>
            </a:p>
            <a:p>
              <a:pPr marL="518160" lvl="1" indent="-259080">
                <a:lnSpc>
                  <a:spcPts val="3359"/>
                </a:lnSpc>
                <a:buFont typeface="Arial"/>
                <a:buChar char="•"/>
              </a:pPr>
              <a:r>
                <a:rPr lang="en-US" sz="2400" spc="48">
                  <a:solidFill>
                    <a:srgbClr val="191919"/>
                  </a:solidFill>
                  <a:latin typeface="Telegraf"/>
                </a:rPr>
                <a:t>Data Cleansing and Preprocessing</a:t>
              </a:r>
            </a:p>
            <a:p>
              <a:pPr marL="518160" lvl="1" indent="-259080">
                <a:lnSpc>
                  <a:spcPts val="3359"/>
                </a:lnSpc>
                <a:buFont typeface="Arial"/>
                <a:buChar char="•"/>
              </a:pPr>
              <a:r>
                <a:rPr lang="en-US" sz="2400" spc="48">
                  <a:solidFill>
                    <a:srgbClr val="191919"/>
                  </a:solidFill>
                  <a:latin typeface="Telegraf"/>
                </a:rPr>
                <a:t>Modelling</a:t>
              </a:r>
            </a:p>
            <a:p>
              <a:pPr marL="518160" lvl="1" indent="-259080">
                <a:lnSpc>
                  <a:spcPts val="3359"/>
                </a:lnSpc>
                <a:buFont typeface="Arial"/>
                <a:buChar char="•"/>
              </a:pPr>
              <a:r>
                <a:rPr lang="en-US" sz="2400" spc="48">
                  <a:solidFill>
                    <a:srgbClr val="191919"/>
                  </a:solidFill>
                  <a:latin typeface="Telegraf"/>
                </a:rPr>
                <a:t>Evaluation</a:t>
              </a:r>
            </a:p>
            <a:p>
              <a:pPr marL="518160" lvl="1" indent="-259080">
                <a:lnSpc>
                  <a:spcPts val="3359"/>
                </a:lnSpc>
                <a:buFont typeface="Arial"/>
                <a:buChar char="•"/>
              </a:pPr>
              <a:r>
                <a:rPr lang="en-US" sz="2400" spc="48">
                  <a:solidFill>
                    <a:srgbClr val="191919"/>
                  </a:solidFill>
                  <a:latin typeface="Telegraf"/>
                </a:rPr>
                <a:t>Reference</a:t>
              </a:r>
            </a:p>
          </p:txBody>
        </p:sp>
      </p:grpSp>
      <p:pic>
        <p:nvPicPr>
          <p:cNvPr id="10" name="Picture 10"/>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711026"/>
            <a:ext cx="1008174" cy="9048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04559" y="1780310"/>
            <a:ext cx="11117677" cy="7709811"/>
          </a:xfrm>
          <a:prstGeom prst="rect">
            <a:avLst/>
          </a:prstGeom>
        </p:spPr>
      </p:pic>
      <p:sp>
        <p:nvSpPr>
          <p:cNvPr id="3" name="TextBox 3"/>
          <p:cNvSpPr txBox="1"/>
          <p:nvPr/>
        </p:nvSpPr>
        <p:spPr>
          <a:xfrm>
            <a:off x="3233645" y="258040"/>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4" name="TextBox 4"/>
          <p:cNvSpPr txBox="1"/>
          <p:nvPr/>
        </p:nvSpPr>
        <p:spPr>
          <a:xfrm>
            <a:off x="3233645" y="1224239"/>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Multivariate (Length)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233645" y="1940413"/>
            <a:ext cx="10400011" cy="7170344"/>
          </a:xfrm>
          <a:prstGeom prst="rect">
            <a:avLst/>
          </a:prstGeom>
        </p:spPr>
      </p:pic>
      <p:sp>
        <p:nvSpPr>
          <p:cNvPr id="3" name="TextBox 3"/>
          <p:cNvSpPr txBox="1"/>
          <p:nvPr/>
        </p:nvSpPr>
        <p:spPr>
          <a:xfrm>
            <a:off x="3233645" y="258040"/>
            <a:ext cx="9456176"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Data Visualization</a:t>
            </a:r>
          </a:p>
        </p:txBody>
      </p:sp>
      <p:sp>
        <p:nvSpPr>
          <p:cNvPr id="4" name="TextBox 4"/>
          <p:cNvSpPr txBox="1"/>
          <p:nvPr/>
        </p:nvSpPr>
        <p:spPr>
          <a:xfrm>
            <a:off x="3233645" y="1224239"/>
            <a:ext cx="11259505" cy="460821"/>
          </a:xfrm>
          <a:prstGeom prst="rect">
            <a:avLst/>
          </a:prstGeom>
        </p:spPr>
        <p:txBody>
          <a:bodyPr lIns="0" tIns="0" rIns="0" bIns="0" rtlCol="0" anchor="t">
            <a:spAutoFit/>
          </a:bodyPr>
          <a:lstStyle/>
          <a:p>
            <a:pPr>
              <a:lnSpc>
                <a:spcPts val="3625"/>
              </a:lnSpc>
            </a:pPr>
            <a:r>
              <a:rPr lang="en-US" sz="2589">
                <a:solidFill>
                  <a:srgbClr val="000000"/>
                </a:solidFill>
                <a:latin typeface="Arimo"/>
              </a:rPr>
              <a:t>Multivariate (Delay)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121445" y="0"/>
            <a:ext cx="14162097" cy="10287000"/>
          </a:xfrm>
          <a:prstGeom prst="rect">
            <a:avLst/>
          </a:prstGeom>
        </p:spPr>
      </p:pic>
      <p:grpSp>
        <p:nvGrpSpPr>
          <p:cNvPr id="3" name="Group 3"/>
          <p:cNvGrpSpPr/>
          <p:nvPr/>
        </p:nvGrpSpPr>
        <p:grpSpPr>
          <a:xfrm>
            <a:off x="7463988" y="3828670"/>
            <a:ext cx="9131092" cy="3493929"/>
            <a:chOff x="0" y="0"/>
            <a:chExt cx="1912892" cy="1019734"/>
          </a:xfrm>
        </p:grpSpPr>
        <p:sp>
          <p:nvSpPr>
            <p:cNvPr id="4" name="Freeform 4"/>
            <p:cNvSpPr/>
            <p:nvPr/>
          </p:nvSpPr>
          <p:spPr>
            <a:xfrm>
              <a:off x="0" y="0"/>
              <a:ext cx="1912892" cy="1019734"/>
            </a:xfrm>
            <a:custGeom>
              <a:avLst/>
              <a:gdLst/>
              <a:ahLst/>
              <a:cxnLst/>
              <a:rect l="l" t="t" r="r" b="b"/>
              <a:pathLst>
                <a:path w="1912892" h="1019734">
                  <a:moveTo>
                    <a:pt x="1788432" y="1019734"/>
                  </a:moveTo>
                  <a:lnTo>
                    <a:pt x="124460" y="1019734"/>
                  </a:lnTo>
                  <a:cubicBezTo>
                    <a:pt x="55880" y="1019734"/>
                    <a:pt x="0" y="963854"/>
                    <a:pt x="0" y="895274"/>
                  </a:cubicBezTo>
                  <a:lnTo>
                    <a:pt x="0" y="124460"/>
                  </a:lnTo>
                  <a:cubicBezTo>
                    <a:pt x="0" y="55880"/>
                    <a:pt x="55880" y="0"/>
                    <a:pt x="124460" y="0"/>
                  </a:cubicBezTo>
                  <a:lnTo>
                    <a:pt x="1788432" y="0"/>
                  </a:lnTo>
                  <a:cubicBezTo>
                    <a:pt x="1857012" y="0"/>
                    <a:pt x="1912892" y="55880"/>
                    <a:pt x="1912892" y="124460"/>
                  </a:cubicBezTo>
                  <a:lnTo>
                    <a:pt x="1912892" y="895274"/>
                  </a:lnTo>
                  <a:cubicBezTo>
                    <a:pt x="1912892" y="963854"/>
                    <a:pt x="1857012" y="1019734"/>
                    <a:pt x="1788432" y="1019734"/>
                  </a:cubicBezTo>
                  <a:close/>
                </a:path>
              </a:pathLst>
            </a:custGeom>
            <a:solidFill>
              <a:srgbClr val="FEE600"/>
            </a:solidFill>
          </p:spPr>
        </p:sp>
      </p:grpSp>
      <p:sp>
        <p:nvSpPr>
          <p:cNvPr id="5" name="TextBox 5"/>
          <p:cNvSpPr txBox="1"/>
          <p:nvPr/>
        </p:nvSpPr>
        <p:spPr>
          <a:xfrm>
            <a:off x="8428750" y="4852312"/>
            <a:ext cx="7201568" cy="1237096"/>
          </a:xfrm>
          <a:prstGeom prst="rect">
            <a:avLst/>
          </a:prstGeom>
        </p:spPr>
        <p:txBody>
          <a:bodyPr lIns="0" tIns="0" rIns="0" bIns="0" rtlCol="0" anchor="t">
            <a:spAutoFit/>
          </a:bodyPr>
          <a:lstStyle/>
          <a:p>
            <a:pPr algn="ctr">
              <a:lnSpc>
                <a:spcPts val="9513"/>
              </a:lnSpc>
            </a:pPr>
            <a:r>
              <a:rPr lang="en-US" sz="6795" spc="135">
                <a:solidFill>
                  <a:srgbClr val="191919"/>
                </a:solidFill>
                <a:latin typeface="Telegraf Bold"/>
              </a:rPr>
              <a:t>Modeling</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6277"/>
            <a:ext cx="16230600" cy="7704901"/>
            <a:chOff x="0" y="0"/>
            <a:chExt cx="21640800" cy="10273201"/>
          </a:xfrm>
        </p:grpSpPr>
        <p:grpSp>
          <p:nvGrpSpPr>
            <p:cNvPr id="3" name="Group 3"/>
            <p:cNvGrpSpPr/>
            <p:nvPr/>
          </p:nvGrpSpPr>
          <p:grpSpPr>
            <a:xfrm>
              <a:off x="0" y="0"/>
              <a:ext cx="21640800" cy="10273201"/>
              <a:chOff x="0" y="0"/>
              <a:chExt cx="9574899" cy="4545343"/>
            </a:xfrm>
          </p:grpSpPr>
          <p:sp>
            <p:nvSpPr>
              <p:cNvPr id="4" name="Freeform 4"/>
              <p:cNvSpPr/>
              <p:nvPr/>
            </p:nvSpPr>
            <p:spPr>
              <a:xfrm>
                <a:off x="0" y="0"/>
                <a:ext cx="9574899" cy="4545343"/>
              </a:xfrm>
              <a:custGeom>
                <a:avLst/>
                <a:gdLst/>
                <a:ahLst/>
                <a:cxnLst/>
                <a:rect l="l" t="t" r="r" b="b"/>
                <a:pathLst>
                  <a:path w="9574899" h="4545343">
                    <a:moveTo>
                      <a:pt x="9450439" y="4545343"/>
                    </a:moveTo>
                    <a:lnTo>
                      <a:pt x="124460" y="4545343"/>
                    </a:lnTo>
                    <a:cubicBezTo>
                      <a:pt x="55880" y="4545343"/>
                      <a:pt x="0" y="4489463"/>
                      <a:pt x="0" y="4420883"/>
                    </a:cubicBezTo>
                    <a:lnTo>
                      <a:pt x="0" y="124460"/>
                    </a:lnTo>
                    <a:cubicBezTo>
                      <a:pt x="0" y="55880"/>
                      <a:pt x="55880" y="0"/>
                      <a:pt x="124460" y="0"/>
                    </a:cubicBezTo>
                    <a:lnTo>
                      <a:pt x="9450439" y="0"/>
                    </a:lnTo>
                    <a:cubicBezTo>
                      <a:pt x="9519019" y="0"/>
                      <a:pt x="9574899" y="55880"/>
                      <a:pt x="9574899" y="124460"/>
                    </a:cubicBezTo>
                    <a:lnTo>
                      <a:pt x="9574899" y="4420883"/>
                    </a:lnTo>
                    <a:cubicBezTo>
                      <a:pt x="9574899" y="4489464"/>
                      <a:pt x="9519019" y="4545343"/>
                      <a:pt x="9450439" y="4545343"/>
                    </a:cubicBezTo>
                    <a:close/>
                  </a:path>
                </a:pathLst>
              </a:custGeom>
              <a:solidFill>
                <a:srgbClr val="FEE600"/>
              </a:solidFill>
            </p:spPr>
          </p:sp>
        </p:grpSp>
        <p:sp>
          <p:nvSpPr>
            <p:cNvPr id="5" name="TextBox 5"/>
            <p:cNvSpPr txBox="1"/>
            <p:nvPr/>
          </p:nvSpPr>
          <p:spPr>
            <a:xfrm>
              <a:off x="644281" y="1269151"/>
              <a:ext cx="20398472" cy="8420100"/>
            </a:xfrm>
            <a:prstGeom prst="rect">
              <a:avLst/>
            </a:prstGeom>
          </p:spPr>
          <p:txBody>
            <a:bodyPr lIns="0" tIns="0" rIns="0" bIns="0" rtlCol="0" anchor="t">
              <a:spAutoFit/>
            </a:bodyPr>
            <a:lstStyle/>
            <a:p>
              <a:pPr algn="just">
                <a:lnSpc>
                  <a:spcPts val="3359"/>
                </a:lnSpc>
              </a:pPr>
              <a:r>
                <a:rPr lang="en-US" sz="2799">
                  <a:solidFill>
                    <a:srgbClr val="191919"/>
                  </a:solidFill>
                  <a:latin typeface="Telegraf"/>
                </a:rPr>
                <a:t>Model dibuat dengan memanfaatkan module scalecast. Module scalecast merupakan module yang dapat bermanfaat dalam menyusun perhitungan time-series forecasting yang dapat diimplementasikan pada Data Scientists. Terdapat beberapa model yang hendak dibandingkan pada kasus ini antara lain:</a:t>
              </a:r>
            </a:p>
            <a:p>
              <a:pPr marL="604519" lvl="1" indent="-302260" algn="just">
                <a:lnSpc>
                  <a:spcPts val="3359"/>
                </a:lnSpc>
                <a:buFont typeface="Arial"/>
                <a:buChar char="•"/>
              </a:pPr>
              <a:r>
                <a:rPr lang="en-US" sz="2799">
                  <a:solidFill>
                    <a:srgbClr val="191919"/>
                  </a:solidFill>
                  <a:latin typeface="Telegraf"/>
                </a:rPr>
                <a:t>Multiple Layer Regression (MLR)</a:t>
              </a:r>
            </a:p>
            <a:p>
              <a:pPr marL="604519" lvl="1" indent="-302260" algn="just">
                <a:lnSpc>
                  <a:spcPts val="3359"/>
                </a:lnSpc>
                <a:buFont typeface="Arial"/>
                <a:buChar char="•"/>
              </a:pPr>
              <a:r>
                <a:rPr lang="en-US" sz="2799">
                  <a:solidFill>
                    <a:srgbClr val="191919"/>
                  </a:solidFill>
                  <a:latin typeface="Telegraf"/>
                </a:rPr>
                <a:t>Elastic Net</a:t>
              </a:r>
            </a:p>
            <a:p>
              <a:pPr marL="604519" lvl="1" indent="-302260" algn="just">
                <a:lnSpc>
                  <a:spcPts val="3359"/>
                </a:lnSpc>
                <a:buFont typeface="Arial"/>
                <a:buChar char="•"/>
              </a:pPr>
              <a:r>
                <a:rPr lang="en-US" sz="2799">
                  <a:solidFill>
                    <a:srgbClr val="191919"/>
                  </a:solidFill>
                  <a:latin typeface="Telegraf"/>
                </a:rPr>
                <a:t>KNN</a:t>
              </a:r>
            </a:p>
            <a:p>
              <a:pPr marL="604519" lvl="1" indent="-302260" algn="just">
                <a:lnSpc>
                  <a:spcPts val="3359"/>
                </a:lnSpc>
                <a:buFont typeface="Arial"/>
                <a:buChar char="•"/>
              </a:pPr>
              <a:r>
                <a:rPr lang="en-US" sz="2799">
                  <a:solidFill>
                    <a:srgbClr val="191919"/>
                  </a:solidFill>
                  <a:latin typeface="Telegraf"/>
                </a:rPr>
                <a:t>Random Forest</a:t>
              </a:r>
            </a:p>
            <a:p>
              <a:pPr marL="604519" lvl="1" indent="-302260" algn="just">
                <a:lnSpc>
                  <a:spcPts val="3359"/>
                </a:lnSpc>
                <a:buFont typeface="Arial"/>
                <a:buChar char="•"/>
              </a:pPr>
              <a:r>
                <a:rPr lang="en-US" sz="2799">
                  <a:solidFill>
                    <a:srgbClr val="191919"/>
                  </a:solidFill>
                  <a:latin typeface="Telegraf"/>
                </a:rPr>
                <a:t>Gradient Boost</a:t>
              </a:r>
            </a:p>
            <a:p>
              <a:pPr marL="604519" lvl="1" indent="-302260" algn="just">
                <a:lnSpc>
                  <a:spcPts val="3359"/>
                </a:lnSpc>
                <a:buFont typeface="Arial"/>
                <a:buChar char="•"/>
              </a:pPr>
              <a:r>
                <a:rPr lang="en-US" sz="2799">
                  <a:solidFill>
                    <a:srgbClr val="191919"/>
                  </a:solidFill>
                  <a:latin typeface="Telegraf"/>
                </a:rPr>
                <a:t>XGBoost</a:t>
              </a:r>
            </a:p>
            <a:p>
              <a:pPr marL="604519" lvl="1" indent="-302260" algn="just">
                <a:lnSpc>
                  <a:spcPts val="3359"/>
                </a:lnSpc>
                <a:buFont typeface="Arial"/>
                <a:buChar char="•"/>
              </a:pPr>
              <a:r>
                <a:rPr lang="en-US" sz="2799">
                  <a:solidFill>
                    <a:srgbClr val="191919"/>
                  </a:solidFill>
                  <a:latin typeface="Telegraf"/>
                </a:rPr>
                <a:t>Multi Layer Perceptron (MLP)</a:t>
              </a:r>
            </a:p>
            <a:p>
              <a:pPr algn="just">
                <a:lnSpc>
                  <a:spcPts val="3359"/>
                </a:lnSpc>
              </a:pPr>
              <a:endParaRPr lang="en-US" sz="2799">
                <a:solidFill>
                  <a:srgbClr val="191919"/>
                </a:solidFill>
                <a:latin typeface="Telegraf"/>
              </a:endParaRPr>
            </a:p>
            <a:p>
              <a:pPr algn="just">
                <a:lnSpc>
                  <a:spcPts val="3359"/>
                </a:lnSpc>
                <a:spcBef>
                  <a:spcPct val="0"/>
                </a:spcBef>
              </a:pPr>
              <a:r>
                <a:rPr lang="en-US" sz="2799">
                  <a:solidFill>
                    <a:srgbClr val="191919"/>
                  </a:solidFill>
                  <a:latin typeface="Telegraf"/>
                </a:rPr>
                <a:t>Forecast (Prediksi) yang hendak dilakukan akan ditujukan pada median delay, median length, dan medain speed. Memanfaatkan model yang telah disebutkan, output dari model ini yaitu prediksi selama beberapa waktu ke depan berdasarkan data yang telah disediakan. </a:t>
              </a:r>
            </a:p>
          </p:txBody>
        </p:sp>
        <p:sp>
          <p:nvSpPr>
            <p:cNvPr id="6" name="TextBox 6"/>
            <p:cNvSpPr txBox="1"/>
            <p:nvPr/>
          </p:nvSpPr>
          <p:spPr>
            <a:xfrm>
              <a:off x="644281" y="432071"/>
              <a:ext cx="6992317" cy="698500"/>
            </a:xfrm>
            <a:prstGeom prst="rect">
              <a:avLst/>
            </a:prstGeom>
          </p:spPr>
          <p:txBody>
            <a:bodyPr lIns="0" tIns="0" rIns="0" bIns="0" rtlCol="0" anchor="t">
              <a:spAutoFit/>
            </a:bodyPr>
            <a:lstStyle/>
            <a:p>
              <a:pPr>
                <a:lnSpc>
                  <a:spcPts val="3959"/>
                </a:lnSpc>
                <a:spcBef>
                  <a:spcPct val="0"/>
                </a:spcBef>
              </a:pPr>
              <a:r>
                <a:rPr lang="en-US" sz="3299">
                  <a:solidFill>
                    <a:srgbClr val="191919"/>
                  </a:solidFill>
                  <a:latin typeface="Telegraf Bold"/>
                </a:rPr>
                <a:t>Pembuatan Model</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49854" y="2082800"/>
            <a:ext cx="13988292" cy="6568134"/>
          </a:xfrm>
          <a:prstGeom prst="rect">
            <a:avLst/>
          </a:prstGeom>
        </p:spPr>
      </p:pic>
      <p:sp>
        <p:nvSpPr>
          <p:cNvPr id="3" name="TextBox 3"/>
          <p:cNvSpPr txBox="1"/>
          <p:nvPr/>
        </p:nvSpPr>
        <p:spPr>
          <a:xfrm>
            <a:off x="2149854" y="971550"/>
            <a:ext cx="6232146" cy="718145"/>
          </a:xfrm>
          <a:prstGeom prst="rect">
            <a:avLst/>
          </a:prstGeom>
        </p:spPr>
        <p:txBody>
          <a:bodyPr wrap="square" lIns="0" tIns="0" rIns="0" bIns="0" rtlCol="0" anchor="t">
            <a:spAutoFit/>
          </a:bodyPr>
          <a:lstStyle/>
          <a:p>
            <a:pPr>
              <a:lnSpc>
                <a:spcPts val="5639"/>
              </a:lnSpc>
              <a:spcBef>
                <a:spcPct val="0"/>
              </a:spcBef>
            </a:pPr>
            <a:r>
              <a:rPr lang="en-US" sz="4699" dirty="0">
                <a:solidFill>
                  <a:srgbClr val="FFFFFF"/>
                </a:solidFill>
                <a:latin typeface="Telegraf Bold"/>
              </a:rPr>
              <a:t>Hyper </a:t>
            </a:r>
            <a:r>
              <a:rPr lang="en-US" sz="4699" dirty="0" err="1">
                <a:solidFill>
                  <a:srgbClr val="FFFFFF"/>
                </a:solidFill>
                <a:latin typeface="Telegraf Bold"/>
              </a:rPr>
              <a:t>Paramater</a:t>
            </a:r>
            <a:endParaRPr lang="en-US" sz="4699" dirty="0">
              <a:solidFill>
                <a:srgbClr val="FFFFFF"/>
              </a:solidFill>
              <a:latin typeface="Telegraf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b="332"/>
          <a:stretch>
            <a:fillRect/>
          </a:stretch>
        </p:blipFill>
        <p:spPr>
          <a:xfrm>
            <a:off x="1028700" y="1028700"/>
            <a:ext cx="7652729" cy="413336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709024" y="1028700"/>
            <a:ext cx="7550276" cy="413336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296648" y="3736282"/>
            <a:ext cx="7694704" cy="4184346"/>
          </a:xfrm>
          <a:prstGeom prst="rect">
            <a:avLst/>
          </a:prstGeom>
        </p:spPr>
      </p:pic>
      <p:sp>
        <p:nvSpPr>
          <p:cNvPr id="5" name="TextBox 5"/>
          <p:cNvSpPr txBox="1"/>
          <p:nvPr/>
        </p:nvSpPr>
        <p:spPr>
          <a:xfrm>
            <a:off x="4255329" y="8243665"/>
            <a:ext cx="9777343" cy="1306309"/>
          </a:xfrm>
          <a:prstGeom prst="rect">
            <a:avLst/>
          </a:prstGeom>
        </p:spPr>
        <p:txBody>
          <a:bodyPr lIns="0" tIns="0" rIns="0" bIns="0" rtlCol="0" anchor="t">
            <a:spAutoFit/>
          </a:bodyPr>
          <a:lstStyle/>
          <a:p>
            <a:pPr algn="ctr">
              <a:lnSpc>
                <a:spcPts val="5173"/>
              </a:lnSpc>
            </a:pPr>
            <a:r>
              <a:rPr lang="en-US" sz="3695" spc="73">
                <a:solidFill>
                  <a:srgbClr val="FFFFFF"/>
                </a:solidFill>
                <a:latin typeface="Telegraf Bold"/>
              </a:rPr>
              <a:t>Output untuk keseluruhan model pada tiga jenis data yang telah disusun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1464" y="389026"/>
            <a:ext cx="8211255" cy="434479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597695" y="5422309"/>
            <a:ext cx="7984476" cy="422479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428342" y="389026"/>
            <a:ext cx="8302205" cy="4392914"/>
          </a:xfrm>
          <a:prstGeom prst="rect">
            <a:avLst/>
          </a:prstGeom>
        </p:spPr>
      </p:pic>
      <p:sp>
        <p:nvSpPr>
          <p:cNvPr id="5" name="TextBox 5"/>
          <p:cNvSpPr txBox="1"/>
          <p:nvPr/>
        </p:nvSpPr>
        <p:spPr>
          <a:xfrm>
            <a:off x="12433413" y="6596541"/>
            <a:ext cx="5553072" cy="2601709"/>
          </a:xfrm>
          <a:prstGeom prst="rect">
            <a:avLst/>
          </a:prstGeom>
        </p:spPr>
        <p:txBody>
          <a:bodyPr lIns="0" tIns="0" rIns="0" bIns="0" rtlCol="0" anchor="t">
            <a:spAutoFit/>
          </a:bodyPr>
          <a:lstStyle/>
          <a:p>
            <a:pPr algn="ctr">
              <a:lnSpc>
                <a:spcPts val="5173"/>
              </a:lnSpc>
            </a:pPr>
            <a:r>
              <a:rPr lang="en-US" sz="3695" spc="73">
                <a:solidFill>
                  <a:srgbClr val="FFFFFF"/>
                </a:solidFill>
                <a:latin typeface="Telegraf Bold"/>
              </a:rPr>
              <a:t>Prediksi Traffic (Length, Delay, Speed) 14 hari ke depan</a:t>
            </a:r>
          </a:p>
          <a:p>
            <a:pPr algn="ctr">
              <a:lnSpc>
                <a:spcPts val="5173"/>
              </a:lnSpc>
            </a:pPr>
            <a:r>
              <a:rPr lang="en-US" sz="3695" spc="73">
                <a:solidFill>
                  <a:srgbClr val="FFFFFF"/>
                </a:solidFill>
                <a:latin typeface="Telegraf Bold"/>
              </a:rPr>
              <a:t>- KNN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121445" y="0"/>
            <a:ext cx="14162097" cy="10287000"/>
          </a:xfrm>
          <a:prstGeom prst="rect">
            <a:avLst/>
          </a:prstGeom>
        </p:spPr>
      </p:pic>
      <p:grpSp>
        <p:nvGrpSpPr>
          <p:cNvPr id="3" name="Group 3"/>
          <p:cNvGrpSpPr/>
          <p:nvPr/>
        </p:nvGrpSpPr>
        <p:grpSpPr>
          <a:xfrm>
            <a:off x="7463988" y="3828670"/>
            <a:ext cx="9131092" cy="3493929"/>
            <a:chOff x="0" y="0"/>
            <a:chExt cx="1912892" cy="1019734"/>
          </a:xfrm>
        </p:grpSpPr>
        <p:sp>
          <p:nvSpPr>
            <p:cNvPr id="4" name="Freeform 4"/>
            <p:cNvSpPr/>
            <p:nvPr/>
          </p:nvSpPr>
          <p:spPr>
            <a:xfrm>
              <a:off x="0" y="0"/>
              <a:ext cx="1912892" cy="1019734"/>
            </a:xfrm>
            <a:custGeom>
              <a:avLst/>
              <a:gdLst/>
              <a:ahLst/>
              <a:cxnLst/>
              <a:rect l="l" t="t" r="r" b="b"/>
              <a:pathLst>
                <a:path w="1912892" h="1019734">
                  <a:moveTo>
                    <a:pt x="1788432" y="1019734"/>
                  </a:moveTo>
                  <a:lnTo>
                    <a:pt x="124460" y="1019734"/>
                  </a:lnTo>
                  <a:cubicBezTo>
                    <a:pt x="55880" y="1019734"/>
                    <a:pt x="0" y="963854"/>
                    <a:pt x="0" y="895274"/>
                  </a:cubicBezTo>
                  <a:lnTo>
                    <a:pt x="0" y="124460"/>
                  </a:lnTo>
                  <a:cubicBezTo>
                    <a:pt x="0" y="55880"/>
                    <a:pt x="55880" y="0"/>
                    <a:pt x="124460" y="0"/>
                  </a:cubicBezTo>
                  <a:lnTo>
                    <a:pt x="1788432" y="0"/>
                  </a:lnTo>
                  <a:cubicBezTo>
                    <a:pt x="1857012" y="0"/>
                    <a:pt x="1912892" y="55880"/>
                    <a:pt x="1912892" y="124460"/>
                  </a:cubicBezTo>
                  <a:lnTo>
                    <a:pt x="1912892" y="895274"/>
                  </a:lnTo>
                  <a:cubicBezTo>
                    <a:pt x="1912892" y="963854"/>
                    <a:pt x="1857012" y="1019734"/>
                    <a:pt x="1788432" y="1019734"/>
                  </a:cubicBezTo>
                  <a:close/>
                </a:path>
              </a:pathLst>
            </a:custGeom>
            <a:solidFill>
              <a:srgbClr val="FEE600"/>
            </a:solidFill>
          </p:spPr>
        </p:sp>
      </p:grpSp>
      <p:sp>
        <p:nvSpPr>
          <p:cNvPr id="5" name="TextBox 5"/>
          <p:cNvSpPr txBox="1"/>
          <p:nvPr/>
        </p:nvSpPr>
        <p:spPr>
          <a:xfrm>
            <a:off x="8428750" y="4852312"/>
            <a:ext cx="7201568" cy="1237096"/>
          </a:xfrm>
          <a:prstGeom prst="rect">
            <a:avLst/>
          </a:prstGeom>
        </p:spPr>
        <p:txBody>
          <a:bodyPr lIns="0" tIns="0" rIns="0" bIns="0" rtlCol="0" anchor="t">
            <a:spAutoFit/>
          </a:bodyPr>
          <a:lstStyle/>
          <a:p>
            <a:pPr algn="ctr">
              <a:lnSpc>
                <a:spcPts val="9513"/>
              </a:lnSpc>
            </a:pPr>
            <a:r>
              <a:rPr lang="en-US" sz="6795" spc="135">
                <a:solidFill>
                  <a:srgbClr val="191919"/>
                </a:solidFill>
                <a:latin typeface="Telegraf Bold"/>
              </a:rPr>
              <a:t>Evaluation</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24755"/>
            <a:ext cx="6330532" cy="4428301"/>
            <a:chOff x="0" y="0"/>
            <a:chExt cx="8440709" cy="5904401"/>
          </a:xfrm>
        </p:grpSpPr>
        <p:grpSp>
          <p:nvGrpSpPr>
            <p:cNvPr id="3" name="Group 3"/>
            <p:cNvGrpSpPr/>
            <p:nvPr/>
          </p:nvGrpSpPr>
          <p:grpSpPr>
            <a:xfrm>
              <a:off x="0" y="0"/>
              <a:ext cx="8440709" cy="5904401"/>
              <a:chOff x="0" y="0"/>
              <a:chExt cx="3734563" cy="2612382"/>
            </a:xfrm>
          </p:grpSpPr>
          <p:sp>
            <p:nvSpPr>
              <p:cNvPr id="4" name="Freeform 4"/>
              <p:cNvSpPr/>
              <p:nvPr/>
            </p:nvSpPr>
            <p:spPr>
              <a:xfrm>
                <a:off x="0" y="0"/>
                <a:ext cx="3734563" cy="2612383"/>
              </a:xfrm>
              <a:custGeom>
                <a:avLst/>
                <a:gdLst/>
                <a:ahLst/>
                <a:cxnLst/>
                <a:rect l="l" t="t" r="r" b="b"/>
                <a:pathLst>
                  <a:path w="3734563" h="2612383">
                    <a:moveTo>
                      <a:pt x="3610103" y="2612382"/>
                    </a:moveTo>
                    <a:lnTo>
                      <a:pt x="124460" y="2612382"/>
                    </a:lnTo>
                    <a:cubicBezTo>
                      <a:pt x="55880" y="2612382"/>
                      <a:pt x="0" y="2556502"/>
                      <a:pt x="0" y="2487922"/>
                    </a:cubicBezTo>
                    <a:lnTo>
                      <a:pt x="0" y="124460"/>
                    </a:lnTo>
                    <a:cubicBezTo>
                      <a:pt x="0" y="55880"/>
                      <a:pt x="55880" y="0"/>
                      <a:pt x="124460" y="0"/>
                    </a:cubicBezTo>
                    <a:lnTo>
                      <a:pt x="3610103" y="0"/>
                    </a:lnTo>
                    <a:cubicBezTo>
                      <a:pt x="3678683" y="0"/>
                      <a:pt x="3734563" y="55880"/>
                      <a:pt x="3734563" y="124460"/>
                    </a:cubicBezTo>
                    <a:lnTo>
                      <a:pt x="3734563" y="2487923"/>
                    </a:lnTo>
                    <a:cubicBezTo>
                      <a:pt x="3734563" y="2556502"/>
                      <a:pt x="3678683" y="2612383"/>
                      <a:pt x="3610103" y="2612383"/>
                    </a:cubicBezTo>
                    <a:close/>
                  </a:path>
                </a:pathLst>
              </a:custGeom>
              <a:solidFill>
                <a:srgbClr val="FEE600"/>
              </a:solidFill>
            </p:spPr>
          </p:sp>
        </p:grpSp>
        <p:sp>
          <p:nvSpPr>
            <p:cNvPr id="5" name="TextBox 5"/>
            <p:cNvSpPr txBox="1"/>
            <p:nvPr/>
          </p:nvSpPr>
          <p:spPr>
            <a:xfrm>
              <a:off x="251293" y="1929551"/>
              <a:ext cx="7956155" cy="3390900"/>
            </a:xfrm>
            <a:prstGeom prst="rect">
              <a:avLst/>
            </a:prstGeom>
          </p:spPr>
          <p:txBody>
            <a:bodyPr lIns="0" tIns="0" rIns="0" bIns="0" rtlCol="0" anchor="t">
              <a:spAutoFit/>
            </a:bodyPr>
            <a:lstStyle/>
            <a:p>
              <a:pPr algn="just">
                <a:lnSpc>
                  <a:spcPts val="3359"/>
                </a:lnSpc>
                <a:spcBef>
                  <a:spcPct val="0"/>
                </a:spcBef>
              </a:pPr>
              <a:r>
                <a:rPr lang="en-US" sz="2799">
                  <a:solidFill>
                    <a:srgbClr val="191919"/>
                  </a:solidFill>
                  <a:latin typeface="Telegraf"/>
                </a:rPr>
                <a:t>Evaluasi model yang dilakukan pada model yang telah disusun menggunakan MAPE (Mean absolute percentage error) test dan R2 (Coefficient of Determination) test. Dengan hasil berikut.</a:t>
              </a:r>
            </a:p>
          </p:txBody>
        </p:sp>
        <p:sp>
          <p:nvSpPr>
            <p:cNvPr id="6" name="TextBox 6"/>
            <p:cNvSpPr txBox="1"/>
            <p:nvPr/>
          </p:nvSpPr>
          <p:spPr>
            <a:xfrm>
              <a:off x="251293" y="432071"/>
              <a:ext cx="2727261" cy="1358900"/>
            </a:xfrm>
            <a:prstGeom prst="rect">
              <a:avLst/>
            </a:prstGeom>
          </p:spPr>
          <p:txBody>
            <a:bodyPr lIns="0" tIns="0" rIns="0" bIns="0" rtlCol="0" anchor="t">
              <a:spAutoFit/>
            </a:bodyPr>
            <a:lstStyle/>
            <a:p>
              <a:pPr>
                <a:lnSpc>
                  <a:spcPts val="3959"/>
                </a:lnSpc>
                <a:spcBef>
                  <a:spcPct val="0"/>
                </a:spcBef>
              </a:pPr>
              <a:r>
                <a:rPr lang="en-US" sz="3299">
                  <a:solidFill>
                    <a:srgbClr val="191919"/>
                  </a:solidFill>
                  <a:latin typeface="Telegraf Bold"/>
                </a:rPr>
                <a:t>Evaluasi Model</a:t>
              </a: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472823" y="1124755"/>
            <a:ext cx="9913131" cy="81335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1978278" y="1266589"/>
            <a:ext cx="4250965" cy="7899817"/>
          </a:xfrm>
          <a:prstGeom prst="rect">
            <a:avLst/>
          </a:prstGeom>
        </p:spPr>
      </p:pic>
      <p:grpSp>
        <p:nvGrpSpPr>
          <p:cNvPr id="3" name="Group 3"/>
          <p:cNvGrpSpPr/>
          <p:nvPr/>
        </p:nvGrpSpPr>
        <p:grpSpPr>
          <a:xfrm>
            <a:off x="7367369" y="3151915"/>
            <a:ext cx="9891931" cy="3983171"/>
            <a:chOff x="0" y="0"/>
            <a:chExt cx="13189241" cy="5310894"/>
          </a:xfrm>
        </p:grpSpPr>
        <p:grpSp>
          <p:nvGrpSpPr>
            <p:cNvPr id="4" name="Group 4"/>
            <p:cNvGrpSpPr/>
            <p:nvPr/>
          </p:nvGrpSpPr>
          <p:grpSpPr>
            <a:xfrm>
              <a:off x="0" y="0"/>
              <a:ext cx="13189241" cy="5310894"/>
              <a:chOff x="0" y="0"/>
              <a:chExt cx="5078260" cy="2044856"/>
            </a:xfrm>
          </p:grpSpPr>
          <p:sp>
            <p:nvSpPr>
              <p:cNvPr id="5" name="Freeform 5"/>
              <p:cNvSpPr/>
              <p:nvPr/>
            </p:nvSpPr>
            <p:spPr>
              <a:xfrm>
                <a:off x="0" y="0"/>
                <a:ext cx="5078260" cy="2044856"/>
              </a:xfrm>
              <a:custGeom>
                <a:avLst/>
                <a:gdLst/>
                <a:ahLst/>
                <a:cxnLst/>
                <a:rect l="l" t="t" r="r" b="b"/>
                <a:pathLst>
                  <a:path w="5078260" h="2044856">
                    <a:moveTo>
                      <a:pt x="4953800" y="2044856"/>
                    </a:moveTo>
                    <a:lnTo>
                      <a:pt x="124460" y="2044856"/>
                    </a:lnTo>
                    <a:cubicBezTo>
                      <a:pt x="55880" y="2044856"/>
                      <a:pt x="0" y="1988976"/>
                      <a:pt x="0" y="1920396"/>
                    </a:cubicBezTo>
                    <a:lnTo>
                      <a:pt x="0" y="124460"/>
                    </a:lnTo>
                    <a:cubicBezTo>
                      <a:pt x="0" y="55880"/>
                      <a:pt x="55880" y="0"/>
                      <a:pt x="124460" y="0"/>
                    </a:cubicBezTo>
                    <a:lnTo>
                      <a:pt x="4953800" y="0"/>
                    </a:lnTo>
                    <a:cubicBezTo>
                      <a:pt x="5022380" y="0"/>
                      <a:pt x="5078260" y="55880"/>
                      <a:pt x="5078260" y="124460"/>
                    </a:cubicBezTo>
                    <a:lnTo>
                      <a:pt x="5078260" y="1920396"/>
                    </a:lnTo>
                    <a:cubicBezTo>
                      <a:pt x="5078260" y="1988976"/>
                      <a:pt x="5022380" y="2044856"/>
                      <a:pt x="4953800" y="2044856"/>
                    </a:cubicBezTo>
                    <a:close/>
                  </a:path>
                </a:pathLst>
              </a:custGeom>
              <a:solidFill>
                <a:srgbClr val="FEE600"/>
              </a:solidFill>
            </p:spPr>
          </p:sp>
        </p:grpSp>
        <p:sp>
          <p:nvSpPr>
            <p:cNvPr id="6" name="TextBox 6"/>
            <p:cNvSpPr txBox="1"/>
            <p:nvPr/>
          </p:nvSpPr>
          <p:spPr>
            <a:xfrm>
              <a:off x="392665" y="1464090"/>
              <a:ext cx="12432089" cy="3175775"/>
            </a:xfrm>
            <a:prstGeom prst="rect">
              <a:avLst/>
            </a:prstGeom>
          </p:spPr>
          <p:txBody>
            <a:bodyPr lIns="0" tIns="0" rIns="0" bIns="0" rtlCol="0" anchor="t">
              <a:spAutoFit/>
            </a:bodyPr>
            <a:lstStyle/>
            <a:p>
              <a:pPr algn="just">
                <a:lnSpc>
                  <a:spcPts val="3723"/>
                </a:lnSpc>
                <a:spcBef>
                  <a:spcPct val="0"/>
                </a:spcBef>
              </a:pPr>
              <a:r>
                <a:rPr lang="en-US" sz="3102">
                  <a:solidFill>
                    <a:srgbClr val="191919"/>
                  </a:solidFill>
                  <a:latin typeface="Telegraf"/>
                </a:rPr>
                <a:t>Dari hasil sebelumnya, apabila dipersempit maka diperoleh bahwa Model          Merupakan model terbaik dibandingkan model lainnya dalam melakukan prediksi traffic baik dari length, delay, maupun speed pada lalu lintas Kota Depok.</a:t>
              </a:r>
            </a:p>
          </p:txBody>
        </p:sp>
        <p:sp>
          <p:nvSpPr>
            <p:cNvPr id="7" name="TextBox 7"/>
            <p:cNvSpPr txBox="1"/>
            <p:nvPr/>
          </p:nvSpPr>
          <p:spPr>
            <a:xfrm>
              <a:off x="392665" y="492659"/>
              <a:ext cx="4261550" cy="806505"/>
            </a:xfrm>
            <a:prstGeom prst="rect">
              <a:avLst/>
            </a:prstGeom>
          </p:spPr>
          <p:txBody>
            <a:bodyPr lIns="0" tIns="0" rIns="0" bIns="0" rtlCol="0" anchor="t">
              <a:spAutoFit/>
            </a:bodyPr>
            <a:lstStyle/>
            <a:p>
              <a:pPr>
                <a:lnSpc>
                  <a:spcPts val="4550"/>
                </a:lnSpc>
                <a:spcBef>
                  <a:spcPct val="0"/>
                </a:spcBef>
              </a:pPr>
              <a:r>
                <a:rPr lang="en-US" sz="3792">
                  <a:solidFill>
                    <a:srgbClr val="191919"/>
                  </a:solidFill>
                  <a:latin typeface="Telegraf Bold"/>
                </a:rPr>
                <a:t>Best Model</a:t>
              </a:r>
            </a:p>
          </p:txBody>
        </p:sp>
      </p:grpSp>
      <p:sp>
        <p:nvSpPr>
          <p:cNvPr id="8" name="TextBox 8"/>
          <p:cNvSpPr txBox="1"/>
          <p:nvPr/>
        </p:nvSpPr>
        <p:spPr>
          <a:xfrm>
            <a:off x="12204926" y="4591771"/>
            <a:ext cx="1418927" cy="723900"/>
          </a:xfrm>
          <a:prstGeom prst="rect">
            <a:avLst/>
          </a:prstGeom>
        </p:spPr>
        <p:txBody>
          <a:bodyPr lIns="0" tIns="0" rIns="0" bIns="0" rtlCol="0" anchor="t">
            <a:spAutoFit/>
          </a:bodyPr>
          <a:lstStyle/>
          <a:p>
            <a:pPr algn="ctr">
              <a:lnSpc>
                <a:spcPts val="5399"/>
              </a:lnSpc>
              <a:spcBef>
                <a:spcPct val="0"/>
              </a:spcBef>
            </a:pPr>
            <a:r>
              <a:rPr lang="en-US" sz="4499">
                <a:solidFill>
                  <a:srgbClr val="32599F"/>
                </a:solidFill>
                <a:latin typeface="Telegraf Bold"/>
              </a:rPr>
              <a:t>KNN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0" y="0"/>
            <a:ext cx="14162097" cy="10287000"/>
          </a:xfrm>
          <a:prstGeom prst="rect">
            <a:avLst/>
          </a:prstGeom>
        </p:spPr>
      </p:pic>
      <p:grpSp>
        <p:nvGrpSpPr>
          <p:cNvPr id="3" name="Group 3"/>
          <p:cNvGrpSpPr/>
          <p:nvPr/>
        </p:nvGrpSpPr>
        <p:grpSpPr>
          <a:xfrm>
            <a:off x="6883403" y="3893406"/>
            <a:ext cx="10183184" cy="3434152"/>
            <a:chOff x="0" y="0"/>
            <a:chExt cx="1786180" cy="839202"/>
          </a:xfrm>
        </p:grpSpPr>
        <p:sp>
          <p:nvSpPr>
            <p:cNvPr id="4" name="Freeform 4"/>
            <p:cNvSpPr/>
            <p:nvPr/>
          </p:nvSpPr>
          <p:spPr>
            <a:xfrm>
              <a:off x="0" y="0"/>
              <a:ext cx="1786180" cy="839202"/>
            </a:xfrm>
            <a:custGeom>
              <a:avLst/>
              <a:gdLst/>
              <a:ahLst/>
              <a:cxnLst/>
              <a:rect l="l" t="t" r="r" b="b"/>
              <a:pathLst>
                <a:path w="1786180" h="839202">
                  <a:moveTo>
                    <a:pt x="1661720" y="839202"/>
                  </a:moveTo>
                  <a:lnTo>
                    <a:pt x="124460" y="839202"/>
                  </a:lnTo>
                  <a:cubicBezTo>
                    <a:pt x="55880" y="839202"/>
                    <a:pt x="0" y="783322"/>
                    <a:pt x="0" y="714742"/>
                  </a:cubicBezTo>
                  <a:lnTo>
                    <a:pt x="0" y="124460"/>
                  </a:lnTo>
                  <a:cubicBezTo>
                    <a:pt x="0" y="55880"/>
                    <a:pt x="55880" y="0"/>
                    <a:pt x="124460" y="0"/>
                  </a:cubicBezTo>
                  <a:lnTo>
                    <a:pt x="1661720" y="0"/>
                  </a:lnTo>
                  <a:cubicBezTo>
                    <a:pt x="1730300" y="0"/>
                    <a:pt x="1786180" y="55880"/>
                    <a:pt x="1786180" y="124460"/>
                  </a:cubicBezTo>
                  <a:lnTo>
                    <a:pt x="1786180" y="714742"/>
                  </a:lnTo>
                  <a:cubicBezTo>
                    <a:pt x="1786180" y="783322"/>
                    <a:pt x="1730300" y="839202"/>
                    <a:pt x="1661720" y="839202"/>
                  </a:cubicBezTo>
                  <a:close/>
                </a:path>
              </a:pathLst>
            </a:custGeom>
            <a:solidFill>
              <a:srgbClr val="FEE600"/>
            </a:solidFill>
          </p:spPr>
        </p:sp>
      </p:grpSp>
      <p:sp>
        <p:nvSpPr>
          <p:cNvPr id="5" name="TextBox 5"/>
          <p:cNvSpPr txBox="1"/>
          <p:nvPr/>
        </p:nvSpPr>
        <p:spPr>
          <a:xfrm>
            <a:off x="8727223" y="4287085"/>
            <a:ext cx="7201568" cy="2437246"/>
          </a:xfrm>
          <a:prstGeom prst="rect">
            <a:avLst/>
          </a:prstGeom>
        </p:spPr>
        <p:txBody>
          <a:bodyPr lIns="0" tIns="0" rIns="0" bIns="0" rtlCol="0" anchor="t">
            <a:spAutoFit/>
          </a:bodyPr>
          <a:lstStyle/>
          <a:p>
            <a:pPr>
              <a:lnSpc>
                <a:spcPts val="9513"/>
              </a:lnSpc>
            </a:pPr>
            <a:r>
              <a:rPr lang="en-US" sz="6795" spc="135">
                <a:solidFill>
                  <a:srgbClr val="191919"/>
                </a:solidFill>
                <a:latin typeface="Telegraf Bold"/>
              </a:rPr>
              <a:t>Business   Understanding</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121445" y="0"/>
            <a:ext cx="14162097" cy="10287000"/>
          </a:xfrm>
          <a:prstGeom prst="rect">
            <a:avLst/>
          </a:prstGeom>
        </p:spPr>
      </p:pic>
      <p:grpSp>
        <p:nvGrpSpPr>
          <p:cNvPr id="3" name="Group 3"/>
          <p:cNvGrpSpPr/>
          <p:nvPr/>
        </p:nvGrpSpPr>
        <p:grpSpPr>
          <a:xfrm>
            <a:off x="7463988" y="3828670"/>
            <a:ext cx="9131092" cy="3493929"/>
            <a:chOff x="0" y="0"/>
            <a:chExt cx="1912892" cy="1019734"/>
          </a:xfrm>
        </p:grpSpPr>
        <p:sp>
          <p:nvSpPr>
            <p:cNvPr id="4" name="Freeform 4"/>
            <p:cNvSpPr/>
            <p:nvPr/>
          </p:nvSpPr>
          <p:spPr>
            <a:xfrm>
              <a:off x="0" y="0"/>
              <a:ext cx="1912892" cy="1019734"/>
            </a:xfrm>
            <a:custGeom>
              <a:avLst/>
              <a:gdLst/>
              <a:ahLst/>
              <a:cxnLst/>
              <a:rect l="l" t="t" r="r" b="b"/>
              <a:pathLst>
                <a:path w="1912892" h="1019734">
                  <a:moveTo>
                    <a:pt x="1788432" y="1019734"/>
                  </a:moveTo>
                  <a:lnTo>
                    <a:pt x="124460" y="1019734"/>
                  </a:lnTo>
                  <a:cubicBezTo>
                    <a:pt x="55880" y="1019734"/>
                    <a:pt x="0" y="963854"/>
                    <a:pt x="0" y="895274"/>
                  </a:cubicBezTo>
                  <a:lnTo>
                    <a:pt x="0" y="124460"/>
                  </a:lnTo>
                  <a:cubicBezTo>
                    <a:pt x="0" y="55880"/>
                    <a:pt x="55880" y="0"/>
                    <a:pt x="124460" y="0"/>
                  </a:cubicBezTo>
                  <a:lnTo>
                    <a:pt x="1788432" y="0"/>
                  </a:lnTo>
                  <a:cubicBezTo>
                    <a:pt x="1857012" y="0"/>
                    <a:pt x="1912892" y="55880"/>
                    <a:pt x="1912892" y="124460"/>
                  </a:cubicBezTo>
                  <a:lnTo>
                    <a:pt x="1912892" y="895274"/>
                  </a:lnTo>
                  <a:cubicBezTo>
                    <a:pt x="1912892" y="963854"/>
                    <a:pt x="1857012" y="1019734"/>
                    <a:pt x="1788432" y="1019734"/>
                  </a:cubicBezTo>
                  <a:close/>
                </a:path>
              </a:pathLst>
            </a:custGeom>
            <a:solidFill>
              <a:srgbClr val="FEE600"/>
            </a:solidFill>
          </p:spPr>
        </p:sp>
      </p:grpSp>
      <p:sp>
        <p:nvSpPr>
          <p:cNvPr id="5" name="TextBox 5"/>
          <p:cNvSpPr txBox="1"/>
          <p:nvPr/>
        </p:nvSpPr>
        <p:spPr>
          <a:xfrm>
            <a:off x="8428750" y="4852312"/>
            <a:ext cx="7201568" cy="1237096"/>
          </a:xfrm>
          <a:prstGeom prst="rect">
            <a:avLst/>
          </a:prstGeom>
        </p:spPr>
        <p:txBody>
          <a:bodyPr lIns="0" tIns="0" rIns="0" bIns="0" rtlCol="0" anchor="t">
            <a:spAutoFit/>
          </a:bodyPr>
          <a:lstStyle/>
          <a:p>
            <a:pPr algn="ctr">
              <a:lnSpc>
                <a:spcPts val="9513"/>
              </a:lnSpc>
            </a:pPr>
            <a:r>
              <a:rPr lang="en-US" sz="6795" spc="135">
                <a:solidFill>
                  <a:srgbClr val="191919"/>
                </a:solidFill>
                <a:latin typeface="Telegraf Bold"/>
              </a:rPr>
              <a:t>Reference</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028700" y="922805"/>
            <a:ext cx="5817742" cy="1155701"/>
          </a:xfrm>
          <a:prstGeom prst="rect">
            <a:avLst/>
          </a:prstGeom>
        </p:spPr>
        <p:txBody>
          <a:bodyPr lIns="0" tIns="0" rIns="0" bIns="0" rtlCol="0" anchor="t">
            <a:spAutoFit/>
          </a:bodyPr>
          <a:lstStyle/>
          <a:p>
            <a:pPr marL="0" lvl="0" indent="0" algn="l">
              <a:lnSpc>
                <a:spcPts val="8000"/>
              </a:lnSpc>
            </a:pPr>
            <a:r>
              <a:rPr lang="en-US" sz="8000">
                <a:solidFill>
                  <a:srgbClr val="FFFFFF"/>
                </a:solidFill>
                <a:latin typeface="Telegraf Bold Bold"/>
              </a:rPr>
              <a:t>Reference</a:t>
            </a:r>
          </a:p>
        </p:txBody>
      </p:sp>
      <p:sp>
        <p:nvSpPr>
          <p:cNvPr id="3" name="TextBox 3"/>
          <p:cNvSpPr txBox="1"/>
          <p:nvPr/>
        </p:nvSpPr>
        <p:spPr>
          <a:xfrm>
            <a:off x="1184752" y="2423033"/>
            <a:ext cx="13980385" cy="6135910"/>
          </a:xfrm>
          <a:prstGeom prst="rect">
            <a:avLst/>
          </a:prstGeom>
        </p:spPr>
        <p:txBody>
          <a:bodyPr lIns="0" tIns="0" rIns="0" bIns="0" rtlCol="0" anchor="t">
            <a:spAutoFit/>
          </a:bodyPr>
          <a:lstStyle/>
          <a:p>
            <a:pPr marL="856224" lvl="1" indent="-428112" algn="just">
              <a:lnSpc>
                <a:spcPts val="4759"/>
              </a:lnSpc>
              <a:buFont typeface="Arial"/>
              <a:buChar char="•"/>
            </a:pPr>
            <a:r>
              <a:rPr lang="en-US" sz="3965" dirty="0">
                <a:solidFill>
                  <a:schemeClr val="bg1"/>
                </a:solidFill>
                <a:latin typeface="Telegraf Bold"/>
                <a:hlinkClick r:id="rId2" tooltip="https://www.depok.go.id/sejarah">
                  <a:extLst>
                    <a:ext uri="{A12FA001-AC4F-418D-AE19-62706E023703}">
                      <ahyp:hlinkClr xmlns:ahyp="http://schemas.microsoft.com/office/drawing/2018/hyperlinkcolor" val="tx"/>
                    </a:ext>
                  </a:extLst>
                </a:hlinkClick>
              </a:rPr>
              <a:t>Portal </a:t>
            </a:r>
            <a:r>
              <a:rPr lang="en-US" sz="3965" dirty="0" err="1">
                <a:solidFill>
                  <a:schemeClr val="bg1"/>
                </a:solidFill>
                <a:latin typeface="Telegraf Bold"/>
                <a:hlinkClick r:id="rId2" tooltip="https://www.depok.go.id/sejarah">
                  <a:extLst>
                    <a:ext uri="{A12FA001-AC4F-418D-AE19-62706E023703}">
                      <ahyp:hlinkClr xmlns:ahyp="http://schemas.microsoft.com/office/drawing/2018/hyperlinkcolor" val="tx"/>
                    </a:ext>
                  </a:extLst>
                </a:hlinkClick>
              </a:rPr>
              <a:t>Resmi</a:t>
            </a:r>
            <a:r>
              <a:rPr lang="en-US" sz="3965" dirty="0">
                <a:solidFill>
                  <a:schemeClr val="bg1"/>
                </a:solidFill>
                <a:latin typeface="Telegraf Bold"/>
                <a:hlinkClick r:id="rId2" tooltip="https://www.depok.go.id/sejarah">
                  <a:extLst>
                    <a:ext uri="{A12FA001-AC4F-418D-AE19-62706E023703}">
                      <ahyp:hlinkClr xmlns:ahyp="http://schemas.microsoft.com/office/drawing/2018/hyperlinkcolor" val="tx"/>
                    </a:ext>
                  </a:extLst>
                </a:hlinkClick>
              </a:rPr>
              <a:t> </a:t>
            </a:r>
            <a:r>
              <a:rPr lang="en-US" sz="3965" dirty="0" err="1">
                <a:solidFill>
                  <a:schemeClr val="bg1"/>
                </a:solidFill>
                <a:latin typeface="Telegraf Bold"/>
                <a:hlinkClick r:id="rId2" tooltip="https://www.depok.go.id/sejarah">
                  <a:extLst>
                    <a:ext uri="{A12FA001-AC4F-418D-AE19-62706E023703}">
                      <ahyp:hlinkClr xmlns:ahyp="http://schemas.microsoft.com/office/drawing/2018/hyperlinkcolor" val="tx"/>
                    </a:ext>
                  </a:extLst>
                </a:hlinkClick>
              </a:rPr>
              <a:t>Pemerintah</a:t>
            </a:r>
            <a:r>
              <a:rPr lang="en-US" sz="3965" dirty="0">
                <a:solidFill>
                  <a:schemeClr val="bg1"/>
                </a:solidFill>
                <a:latin typeface="Telegraf Bold"/>
                <a:hlinkClick r:id="rId2" tooltip="https://www.depok.go.id/sejarah">
                  <a:extLst>
                    <a:ext uri="{A12FA001-AC4F-418D-AE19-62706E023703}">
                      <ahyp:hlinkClr xmlns:ahyp="http://schemas.microsoft.com/office/drawing/2018/hyperlinkcolor" val="tx"/>
                    </a:ext>
                  </a:extLst>
                </a:hlinkClick>
              </a:rPr>
              <a:t> Kota Depok</a:t>
            </a:r>
          </a:p>
          <a:p>
            <a:pPr marL="856224" lvl="1" indent="-428112" algn="just">
              <a:lnSpc>
                <a:spcPts val="4759"/>
              </a:lnSpc>
              <a:buFont typeface="Arial"/>
              <a:buChar char="•"/>
            </a:pPr>
            <a:r>
              <a:rPr lang="en-US" sz="3965" dirty="0">
                <a:solidFill>
                  <a:schemeClr val="bg1"/>
                </a:solidFill>
                <a:latin typeface="Telegraf Bold"/>
                <a:hlinkClick r:id="rId3" tooltip="https://news.detik.com/berita/d-6082630/lalu-lintas-di-depok-macet-pagi-ini">
                  <a:extLst>
                    <a:ext uri="{A12FA001-AC4F-418D-AE19-62706E023703}">
                      <ahyp:hlinkClr xmlns:ahyp="http://schemas.microsoft.com/office/drawing/2018/hyperlinkcolor" val="tx"/>
                    </a:ext>
                  </a:extLst>
                </a:hlinkClick>
              </a:rPr>
              <a:t>Lalu Lintas di Depok </a:t>
            </a:r>
            <a:r>
              <a:rPr lang="en-US" sz="3965" dirty="0" err="1">
                <a:solidFill>
                  <a:schemeClr val="bg1"/>
                </a:solidFill>
                <a:latin typeface="Telegraf Bold"/>
                <a:hlinkClick r:id="rId3" tooltip="https://news.detik.com/berita/d-6082630/lalu-lintas-di-depok-macet-pagi-ini">
                  <a:extLst>
                    <a:ext uri="{A12FA001-AC4F-418D-AE19-62706E023703}">
                      <ahyp:hlinkClr xmlns:ahyp="http://schemas.microsoft.com/office/drawing/2018/hyperlinkcolor" val="tx"/>
                    </a:ext>
                  </a:extLst>
                </a:hlinkClick>
              </a:rPr>
              <a:t>Macet</a:t>
            </a:r>
            <a:r>
              <a:rPr lang="en-US" sz="3965" dirty="0">
                <a:solidFill>
                  <a:schemeClr val="bg1"/>
                </a:solidFill>
                <a:latin typeface="Telegraf Bold"/>
                <a:hlinkClick r:id="rId3" tooltip="https://news.detik.com/berita/d-6082630/lalu-lintas-di-depok-macet-pagi-ini">
                  <a:extLst>
                    <a:ext uri="{A12FA001-AC4F-418D-AE19-62706E023703}">
                      <ahyp:hlinkClr xmlns:ahyp="http://schemas.microsoft.com/office/drawing/2018/hyperlinkcolor" val="tx"/>
                    </a:ext>
                  </a:extLst>
                </a:hlinkClick>
              </a:rPr>
              <a:t> Pagi </a:t>
            </a:r>
            <a:r>
              <a:rPr lang="en-US" sz="3965" dirty="0" err="1">
                <a:solidFill>
                  <a:schemeClr val="bg1"/>
                </a:solidFill>
                <a:latin typeface="Telegraf Bold"/>
                <a:hlinkClick r:id="rId3" tooltip="https://news.detik.com/berita/d-6082630/lalu-lintas-di-depok-macet-pagi-ini">
                  <a:extLst>
                    <a:ext uri="{A12FA001-AC4F-418D-AE19-62706E023703}">
                      <ahyp:hlinkClr xmlns:ahyp="http://schemas.microsoft.com/office/drawing/2018/hyperlinkcolor" val="tx"/>
                    </a:ext>
                  </a:extLst>
                </a:hlinkClick>
              </a:rPr>
              <a:t>Ini</a:t>
            </a:r>
            <a:r>
              <a:rPr lang="en-US" sz="3965" dirty="0">
                <a:solidFill>
                  <a:schemeClr val="bg1"/>
                </a:solidFill>
                <a:latin typeface="Telegraf Bold"/>
                <a:hlinkClick r:id="rId3" tooltip="https://news.detik.com/berita/d-6082630/lalu-lintas-di-depok-macet-pagi-ini">
                  <a:extLst>
                    <a:ext uri="{A12FA001-AC4F-418D-AE19-62706E023703}">
                      <ahyp:hlinkClr xmlns:ahyp="http://schemas.microsoft.com/office/drawing/2018/hyperlinkcolor" val="tx"/>
                    </a:ext>
                  </a:extLst>
                </a:hlinkClick>
              </a:rPr>
              <a:t> (detik.com)</a:t>
            </a:r>
          </a:p>
          <a:p>
            <a:pPr marL="856224" lvl="1" indent="-428112" algn="just">
              <a:lnSpc>
                <a:spcPts val="4759"/>
              </a:lnSpc>
              <a:buFont typeface="Arial"/>
              <a:buChar char="•"/>
            </a:pPr>
            <a:r>
              <a:rPr lang="en-US" sz="3965" dirty="0">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Korban </a:t>
            </a:r>
            <a:r>
              <a:rPr lang="en-US" sz="3965" dirty="0" err="1">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Kecelakaan</a:t>
            </a:r>
            <a:r>
              <a:rPr lang="en-US" sz="3965" dirty="0">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 di Depok, </a:t>
            </a:r>
            <a:r>
              <a:rPr lang="en-US" sz="3965" dirty="0" err="1">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Seorang</a:t>
            </a:r>
            <a:r>
              <a:rPr lang="en-US" sz="3965" dirty="0">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 Wanita </a:t>
            </a:r>
            <a:r>
              <a:rPr lang="en-US" sz="3965" dirty="0" err="1">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Meninggal</a:t>
            </a:r>
            <a:r>
              <a:rPr lang="en-US" sz="3965" dirty="0">
                <a:solidFill>
                  <a:schemeClr val="bg1"/>
                </a:solidFill>
                <a:latin typeface="Telegraf Bold"/>
                <a:hlinkClick r:id="rId4" tooltip="https://www.ruangpolitik.com/2023/02/17/korban-kecelakaan-di-depok-seorang-wanita-meninggal/">
                  <a:extLst>
                    <a:ext uri="{A12FA001-AC4F-418D-AE19-62706E023703}">
                      <ahyp:hlinkClr xmlns:ahyp="http://schemas.microsoft.com/office/drawing/2018/hyperlinkcolor" val="tx"/>
                    </a:ext>
                  </a:extLst>
                </a:hlinkClick>
              </a:rPr>
              <a:t> (ruangpolitik.com)</a:t>
            </a:r>
          </a:p>
          <a:p>
            <a:pPr marL="856224" lvl="1" indent="-428112" algn="just">
              <a:lnSpc>
                <a:spcPts val="4759"/>
              </a:lnSpc>
              <a:buFont typeface="Arial"/>
              <a:buChar char="•"/>
            </a:pPr>
            <a:r>
              <a:rPr lang="en-US" sz="3965" dirty="0">
                <a:solidFill>
                  <a:schemeClr val="bg1"/>
                </a:solidFill>
                <a:latin typeface="Telegraf Bold"/>
                <a:hlinkClick r:id="rId5" tooltip="https://towardsdatascience.com/introducing-scalecast-a-forecasting-library-pt-1-33b556d9b019">
                  <a:extLst>
                    <a:ext uri="{A12FA001-AC4F-418D-AE19-62706E023703}">
                      <ahyp:hlinkClr xmlns:ahyp="http://schemas.microsoft.com/office/drawing/2018/hyperlinkcolor" val="tx"/>
                    </a:ext>
                  </a:extLst>
                </a:hlinkClick>
              </a:rPr>
              <a:t>Introducing </a:t>
            </a:r>
            <a:r>
              <a:rPr lang="en-US" sz="3965" dirty="0" err="1">
                <a:solidFill>
                  <a:schemeClr val="bg1"/>
                </a:solidFill>
                <a:latin typeface="Telegraf Bold"/>
                <a:hlinkClick r:id="rId5" tooltip="https://towardsdatascience.com/introducing-scalecast-a-forecasting-library-pt-1-33b556d9b019">
                  <a:extLst>
                    <a:ext uri="{A12FA001-AC4F-418D-AE19-62706E023703}">
                      <ahyp:hlinkClr xmlns:ahyp="http://schemas.microsoft.com/office/drawing/2018/hyperlinkcolor" val="tx"/>
                    </a:ext>
                  </a:extLst>
                </a:hlinkClick>
              </a:rPr>
              <a:t>Scalecast</a:t>
            </a:r>
            <a:r>
              <a:rPr lang="en-US" sz="3965" dirty="0">
                <a:solidFill>
                  <a:schemeClr val="bg1"/>
                </a:solidFill>
                <a:latin typeface="Telegraf Bold"/>
                <a:hlinkClick r:id="rId5" tooltip="https://towardsdatascience.com/introducing-scalecast-a-forecasting-library-pt-1-33b556d9b019">
                  <a:extLst>
                    <a:ext uri="{A12FA001-AC4F-418D-AE19-62706E023703}">
                      <ahyp:hlinkClr xmlns:ahyp="http://schemas.microsoft.com/office/drawing/2018/hyperlinkcolor" val="tx"/>
                    </a:ext>
                  </a:extLst>
                </a:hlinkClick>
              </a:rPr>
              <a:t>: A Forecasting Library Pt. 1 | by Michael Keith | Towards Data Science</a:t>
            </a:r>
          </a:p>
          <a:p>
            <a:pPr marL="856224" lvl="1" indent="-428112" algn="just">
              <a:lnSpc>
                <a:spcPts val="4759"/>
              </a:lnSpc>
              <a:buFont typeface="Arial"/>
              <a:buChar char="•"/>
            </a:pPr>
            <a:r>
              <a:rPr lang="en-US" sz="3965" dirty="0">
                <a:solidFill>
                  <a:schemeClr val="bg1"/>
                </a:solidFill>
                <a:latin typeface="Telegraf Bold"/>
              </a:rPr>
              <a:t>Mean absolute percentage error</a:t>
            </a:r>
          </a:p>
          <a:p>
            <a:pPr marL="856224" lvl="1" indent="-428112" algn="just">
              <a:lnSpc>
                <a:spcPts val="4759"/>
              </a:lnSpc>
              <a:buFont typeface="Arial"/>
              <a:buChar char="•"/>
            </a:pPr>
            <a:r>
              <a:rPr lang="en-US" sz="3965" dirty="0">
                <a:solidFill>
                  <a:schemeClr val="bg1"/>
                </a:solidFill>
                <a:latin typeface="Telegraf Bold"/>
                <a:hlinkClick r:id="rId6" tooltip="https://www.scribbr.com/statistics/coefficient-of-determination/">
                  <a:extLst>
                    <a:ext uri="{A12FA001-AC4F-418D-AE19-62706E023703}">
                      <ahyp:hlinkClr xmlns:ahyp="http://schemas.microsoft.com/office/drawing/2018/hyperlinkcolor" val="tx"/>
                    </a:ext>
                  </a:extLst>
                </a:hlinkClick>
              </a:rPr>
              <a:t>Coefficient of Determination (R²) | Calculation &amp; Interpretation (scribbr.com)</a:t>
            </a:r>
          </a:p>
          <a:p>
            <a:pPr marL="856224" lvl="1" indent="-428112" algn="just">
              <a:lnSpc>
                <a:spcPts val="4759"/>
              </a:lnSpc>
              <a:buFont typeface="Arial"/>
              <a:buChar char="•"/>
            </a:pPr>
            <a:r>
              <a:rPr lang="en-US" sz="3965" dirty="0">
                <a:solidFill>
                  <a:srgbClr val="191919"/>
                </a:solidFill>
                <a:latin typeface="Telegraf Bold"/>
              </a:rPr>
              <a:t>Mas IKHSAN ADI PUTRA</a:t>
            </a:r>
          </a:p>
        </p:txBody>
      </p:sp>
      <p:pic>
        <p:nvPicPr>
          <p:cNvPr id="4" name="Picture 4"/>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455703" y="865655"/>
            <a:ext cx="803597" cy="355044"/>
          </a:xfrm>
          <a:prstGeom prst="rect">
            <a:avLst/>
          </a:prstGeom>
        </p:spPr>
      </p:pic>
      <p:sp>
        <p:nvSpPr>
          <p:cNvPr id="5" name="TextBox 5"/>
          <p:cNvSpPr txBox="1"/>
          <p:nvPr/>
        </p:nvSpPr>
        <p:spPr>
          <a:xfrm>
            <a:off x="1028700" y="9229725"/>
            <a:ext cx="581774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FFFFFF"/>
                </a:solidFill>
                <a:latin typeface="Telegraf Medium"/>
              </a:rPr>
              <a:t>MINI PROJECT DSLS 2023 | DATA SCIENCE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8261406" y="1028700"/>
            <a:ext cx="12174084" cy="9959277"/>
            <a:chOff x="0" y="0"/>
            <a:chExt cx="2914308" cy="2384113"/>
          </a:xfrm>
        </p:grpSpPr>
        <p:sp>
          <p:nvSpPr>
            <p:cNvPr id="3" name="Freeform 3"/>
            <p:cNvSpPr/>
            <p:nvPr/>
          </p:nvSpPr>
          <p:spPr>
            <a:xfrm>
              <a:off x="0" y="0"/>
              <a:ext cx="2914308" cy="2384113"/>
            </a:xfrm>
            <a:custGeom>
              <a:avLst/>
              <a:gdLst/>
              <a:ahLst/>
              <a:cxnLst/>
              <a:rect l="l" t="t" r="r" b="b"/>
              <a:pathLst>
                <a:path w="2914308" h="2384113">
                  <a:moveTo>
                    <a:pt x="2789848" y="2384113"/>
                  </a:moveTo>
                  <a:lnTo>
                    <a:pt x="124460" y="2384113"/>
                  </a:lnTo>
                  <a:cubicBezTo>
                    <a:pt x="55880" y="2384113"/>
                    <a:pt x="0" y="2328233"/>
                    <a:pt x="0" y="2259653"/>
                  </a:cubicBezTo>
                  <a:lnTo>
                    <a:pt x="0" y="124460"/>
                  </a:lnTo>
                  <a:cubicBezTo>
                    <a:pt x="0" y="55880"/>
                    <a:pt x="55880" y="0"/>
                    <a:pt x="124460" y="0"/>
                  </a:cubicBezTo>
                  <a:lnTo>
                    <a:pt x="2789848" y="0"/>
                  </a:lnTo>
                  <a:cubicBezTo>
                    <a:pt x="2858428" y="0"/>
                    <a:pt x="2914308" y="55880"/>
                    <a:pt x="2914308" y="124460"/>
                  </a:cubicBezTo>
                  <a:lnTo>
                    <a:pt x="2914308" y="2259654"/>
                  </a:lnTo>
                  <a:cubicBezTo>
                    <a:pt x="2914308" y="2328233"/>
                    <a:pt x="2858428" y="2384113"/>
                    <a:pt x="2789848" y="2384113"/>
                  </a:cubicBezTo>
                  <a:close/>
                </a:path>
              </a:pathLst>
            </a:custGeom>
            <a:solidFill>
              <a:srgbClr val="FEE600"/>
            </a:solidFill>
          </p:spPr>
        </p:sp>
      </p:grpSp>
      <p:pic>
        <p:nvPicPr>
          <p:cNvPr id="4" name="Picture 4"/>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703"/>
          <a:stretch>
            <a:fillRect/>
          </a:stretch>
        </p:blipFill>
        <p:spPr>
          <a:xfrm>
            <a:off x="10682642" y="4660933"/>
            <a:ext cx="572933" cy="355044"/>
          </a:xfrm>
          <a:prstGeom prst="rect">
            <a:avLst/>
          </a:prstGeom>
        </p:spPr>
      </p:pic>
      <p:pic>
        <p:nvPicPr>
          <p:cNvPr id="5" name="Picture 5"/>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703"/>
          <a:stretch>
            <a:fillRect/>
          </a:stretch>
        </p:blipFill>
        <p:spPr>
          <a:xfrm>
            <a:off x="10682642" y="6216621"/>
            <a:ext cx="572933" cy="355044"/>
          </a:xfrm>
          <a:prstGeom prst="rect">
            <a:avLst/>
          </a:prstGeom>
        </p:spPr>
      </p:pic>
      <p:pic>
        <p:nvPicPr>
          <p:cNvPr id="6" name="Picture 6"/>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703"/>
          <a:stretch>
            <a:fillRect/>
          </a:stretch>
        </p:blipFill>
        <p:spPr>
          <a:xfrm>
            <a:off x="10682642" y="7738733"/>
            <a:ext cx="572933" cy="355044"/>
          </a:xfrm>
          <a:prstGeom prst="rect">
            <a:avLst/>
          </a:prstGeom>
        </p:spPr>
      </p:pic>
      <p:pic>
        <p:nvPicPr>
          <p:cNvPr id="7" name="Picture 7"/>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3200400" y="3476567"/>
            <a:ext cx="12344400" cy="8229600"/>
          </a:xfrm>
          <a:prstGeom prst="rect">
            <a:avLst/>
          </a:prstGeom>
        </p:spPr>
      </p:pic>
      <p:pic>
        <p:nvPicPr>
          <p:cNvPr id="8" name="Picture 8"/>
          <p:cNvPicPr>
            <a:picLocks noChangeAspect="1"/>
          </p:cNvPicPr>
          <p:nvPr/>
        </p:nvPicPr>
        <p:blipFill>
          <a:blip r:embed="rId5" cstate="screen">
            <a:extLst>
              <a:ext uri="{28A0092B-C50C-407E-A947-70E740481C1C}">
                <a14:useLocalDpi xmlns:a14="http://schemas.microsoft.com/office/drawing/2010/main" val="0"/>
              </a:ext>
            </a:extLst>
          </a:blip>
          <a:srcRect/>
          <a:stretch>
            <a:fillRect/>
          </a:stretch>
        </p:blipFill>
        <p:spPr>
          <a:xfrm rot="180414">
            <a:off x="3229921" y="7777694"/>
            <a:ext cx="544613" cy="544613"/>
          </a:xfrm>
          <a:prstGeom prst="rect">
            <a:avLst/>
          </a:prstGeom>
        </p:spPr>
      </p:pic>
      <p:sp>
        <p:nvSpPr>
          <p:cNvPr id="9" name="TextBox 9"/>
          <p:cNvSpPr txBox="1"/>
          <p:nvPr/>
        </p:nvSpPr>
        <p:spPr>
          <a:xfrm>
            <a:off x="10267619" y="2436455"/>
            <a:ext cx="7158744" cy="1040112"/>
          </a:xfrm>
          <a:prstGeom prst="rect">
            <a:avLst/>
          </a:prstGeom>
        </p:spPr>
        <p:txBody>
          <a:bodyPr lIns="0" tIns="0" rIns="0" bIns="0" rtlCol="0" anchor="t">
            <a:spAutoFit/>
          </a:bodyPr>
          <a:lstStyle/>
          <a:p>
            <a:pPr marL="0" lvl="0" indent="0" algn="l">
              <a:lnSpc>
                <a:spcPts val="7200"/>
              </a:lnSpc>
            </a:pPr>
            <a:r>
              <a:rPr lang="en-US" sz="7200">
                <a:solidFill>
                  <a:srgbClr val="191919"/>
                </a:solidFill>
                <a:latin typeface="Telegraf Bold Bold"/>
              </a:rPr>
              <a:t>Feel Interest?</a:t>
            </a:r>
          </a:p>
        </p:txBody>
      </p:sp>
      <p:sp>
        <p:nvSpPr>
          <p:cNvPr id="10" name="TextBox 10"/>
          <p:cNvSpPr txBox="1"/>
          <p:nvPr/>
        </p:nvSpPr>
        <p:spPr>
          <a:xfrm>
            <a:off x="10267619" y="3428942"/>
            <a:ext cx="5939467" cy="561975"/>
          </a:xfrm>
          <a:prstGeom prst="rect">
            <a:avLst/>
          </a:prstGeom>
        </p:spPr>
        <p:txBody>
          <a:bodyPr lIns="0" tIns="0" rIns="0" bIns="0" rtlCol="0" anchor="t">
            <a:spAutoFit/>
          </a:bodyPr>
          <a:lstStyle/>
          <a:p>
            <a:pPr marL="0" lvl="0" indent="0" algn="l">
              <a:lnSpc>
                <a:spcPts val="4079"/>
              </a:lnSpc>
              <a:spcBef>
                <a:spcPct val="0"/>
              </a:spcBef>
            </a:pPr>
            <a:r>
              <a:rPr lang="en-US" sz="3400">
                <a:solidFill>
                  <a:srgbClr val="191919"/>
                </a:solidFill>
                <a:latin typeface="Telegraf"/>
              </a:rPr>
              <a:t>Contact us!</a:t>
            </a:r>
          </a:p>
        </p:txBody>
      </p:sp>
      <p:grpSp>
        <p:nvGrpSpPr>
          <p:cNvPr id="11" name="Group 11"/>
          <p:cNvGrpSpPr/>
          <p:nvPr/>
        </p:nvGrpSpPr>
        <p:grpSpPr>
          <a:xfrm>
            <a:off x="11678737" y="4449834"/>
            <a:ext cx="4764908" cy="777240"/>
            <a:chOff x="0" y="0"/>
            <a:chExt cx="6353211" cy="1036320"/>
          </a:xfrm>
        </p:grpSpPr>
        <p:sp>
          <p:nvSpPr>
            <p:cNvPr id="12" name="TextBox 12"/>
            <p:cNvSpPr txBox="1"/>
            <p:nvPr/>
          </p:nvSpPr>
          <p:spPr>
            <a:xfrm>
              <a:off x="0" y="-38100"/>
              <a:ext cx="6353211" cy="558800"/>
            </a:xfrm>
            <a:prstGeom prst="rect">
              <a:avLst/>
            </a:prstGeom>
          </p:spPr>
          <p:txBody>
            <a:bodyPr lIns="0" tIns="0" rIns="0" bIns="0" rtlCol="0" anchor="t">
              <a:spAutoFit/>
            </a:bodyPr>
            <a:lstStyle/>
            <a:p>
              <a:pPr>
                <a:lnSpc>
                  <a:spcPts val="3120"/>
                </a:lnSpc>
              </a:pPr>
              <a:r>
                <a:rPr lang="en-US" sz="2600">
                  <a:solidFill>
                    <a:srgbClr val="191919"/>
                  </a:solidFill>
                  <a:latin typeface="Telegraf Bold"/>
                </a:rPr>
                <a:t>Phone Number</a:t>
              </a:r>
            </a:p>
          </p:txBody>
        </p:sp>
        <p:sp>
          <p:nvSpPr>
            <p:cNvPr id="13" name="TextBox 13"/>
            <p:cNvSpPr txBox="1"/>
            <p:nvPr/>
          </p:nvSpPr>
          <p:spPr>
            <a:xfrm>
              <a:off x="0" y="482600"/>
              <a:ext cx="6353211" cy="553720"/>
            </a:xfrm>
            <a:prstGeom prst="rect">
              <a:avLst/>
            </a:prstGeom>
          </p:spPr>
          <p:txBody>
            <a:bodyPr lIns="0" tIns="0" rIns="0" bIns="0" rtlCol="0" anchor="t">
              <a:spAutoFit/>
            </a:bodyPr>
            <a:lstStyle/>
            <a:p>
              <a:pPr algn="l">
                <a:lnSpc>
                  <a:spcPts val="3359"/>
                </a:lnSpc>
              </a:pPr>
              <a:r>
                <a:rPr lang="en-US" sz="2400" spc="48">
                  <a:solidFill>
                    <a:srgbClr val="191919"/>
                  </a:solidFill>
                  <a:latin typeface="Telegraf"/>
                </a:rPr>
                <a:t>+6281225900513</a:t>
              </a:r>
            </a:p>
          </p:txBody>
        </p:sp>
      </p:grpSp>
      <p:grpSp>
        <p:nvGrpSpPr>
          <p:cNvPr id="14" name="Group 14"/>
          <p:cNvGrpSpPr/>
          <p:nvPr/>
        </p:nvGrpSpPr>
        <p:grpSpPr>
          <a:xfrm>
            <a:off x="11678737" y="6042771"/>
            <a:ext cx="4764908" cy="777240"/>
            <a:chOff x="0" y="0"/>
            <a:chExt cx="6353211" cy="1036320"/>
          </a:xfrm>
        </p:grpSpPr>
        <p:sp>
          <p:nvSpPr>
            <p:cNvPr id="15" name="TextBox 15"/>
            <p:cNvSpPr txBox="1"/>
            <p:nvPr/>
          </p:nvSpPr>
          <p:spPr>
            <a:xfrm>
              <a:off x="0" y="-38100"/>
              <a:ext cx="6353211" cy="558800"/>
            </a:xfrm>
            <a:prstGeom prst="rect">
              <a:avLst/>
            </a:prstGeom>
          </p:spPr>
          <p:txBody>
            <a:bodyPr lIns="0" tIns="0" rIns="0" bIns="0" rtlCol="0" anchor="t">
              <a:spAutoFit/>
            </a:bodyPr>
            <a:lstStyle/>
            <a:p>
              <a:pPr>
                <a:lnSpc>
                  <a:spcPts val="3120"/>
                </a:lnSpc>
              </a:pPr>
              <a:r>
                <a:rPr lang="en-US" sz="2600">
                  <a:solidFill>
                    <a:srgbClr val="191919"/>
                  </a:solidFill>
                  <a:latin typeface="Telegraf Bold"/>
                </a:rPr>
                <a:t>Email Address</a:t>
              </a:r>
            </a:p>
          </p:txBody>
        </p:sp>
        <p:sp>
          <p:nvSpPr>
            <p:cNvPr id="16" name="TextBox 16"/>
            <p:cNvSpPr txBox="1"/>
            <p:nvPr/>
          </p:nvSpPr>
          <p:spPr>
            <a:xfrm>
              <a:off x="0" y="482600"/>
              <a:ext cx="6353211" cy="553720"/>
            </a:xfrm>
            <a:prstGeom prst="rect">
              <a:avLst/>
            </a:prstGeom>
          </p:spPr>
          <p:txBody>
            <a:bodyPr lIns="0" tIns="0" rIns="0" bIns="0" rtlCol="0" anchor="t">
              <a:spAutoFit/>
            </a:bodyPr>
            <a:lstStyle/>
            <a:p>
              <a:pPr algn="l">
                <a:lnSpc>
                  <a:spcPts val="3359"/>
                </a:lnSpc>
              </a:pPr>
              <a:r>
                <a:rPr lang="en-US" sz="2400" spc="48">
                  <a:solidFill>
                    <a:srgbClr val="191919"/>
                  </a:solidFill>
                  <a:latin typeface="Telegraf"/>
                </a:rPr>
                <a:t>handhikayp@gmail.com</a:t>
              </a:r>
            </a:p>
          </p:txBody>
        </p:sp>
      </p:grpSp>
      <p:grpSp>
        <p:nvGrpSpPr>
          <p:cNvPr id="17" name="Group 17"/>
          <p:cNvGrpSpPr/>
          <p:nvPr/>
        </p:nvGrpSpPr>
        <p:grpSpPr>
          <a:xfrm>
            <a:off x="11678737" y="7527635"/>
            <a:ext cx="5023543" cy="777240"/>
            <a:chOff x="0" y="0"/>
            <a:chExt cx="6698057" cy="1036320"/>
          </a:xfrm>
        </p:grpSpPr>
        <p:sp>
          <p:nvSpPr>
            <p:cNvPr id="18" name="TextBox 18"/>
            <p:cNvSpPr txBox="1"/>
            <p:nvPr/>
          </p:nvSpPr>
          <p:spPr>
            <a:xfrm>
              <a:off x="0" y="-38100"/>
              <a:ext cx="6698057" cy="558800"/>
            </a:xfrm>
            <a:prstGeom prst="rect">
              <a:avLst/>
            </a:prstGeom>
          </p:spPr>
          <p:txBody>
            <a:bodyPr lIns="0" tIns="0" rIns="0" bIns="0" rtlCol="0" anchor="t">
              <a:spAutoFit/>
            </a:bodyPr>
            <a:lstStyle/>
            <a:p>
              <a:pPr>
                <a:lnSpc>
                  <a:spcPts val="3120"/>
                </a:lnSpc>
              </a:pPr>
              <a:r>
                <a:rPr lang="en-US" sz="2600">
                  <a:solidFill>
                    <a:srgbClr val="191919"/>
                  </a:solidFill>
                  <a:latin typeface="Telegraf Bold"/>
                </a:rPr>
                <a:t>Website</a:t>
              </a:r>
            </a:p>
          </p:txBody>
        </p:sp>
        <p:sp>
          <p:nvSpPr>
            <p:cNvPr id="19" name="TextBox 19"/>
            <p:cNvSpPr txBox="1"/>
            <p:nvPr/>
          </p:nvSpPr>
          <p:spPr>
            <a:xfrm>
              <a:off x="0" y="482600"/>
              <a:ext cx="6698057" cy="553720"/>
            </a:xfrm>
            <a:prstGeom prst="rect">
              <a:avLst/>
            </a:prstGeom>
          </p:spPr>
          <p:txBody>
            <a:bodyPr lIns="0" tIns="0" rIns="0" bIns="0" rtlCol="0" anchor="t">
              <a:spAutoFit/>
            </a:bodyPr>
            <a:lstStyle/>
            <a:p>
              <a:pPr algn="l">
                <a:lnSpc>
                  <a:spcPts val="3359"/>
                </a:lnSpc>
              </a:pPr>
              <a:r>
                <a:rPr lang="en-US" sz="2400" spc="48">
                  <a:solidFill>
                    <a:srgbClr val="191919"/>
                  </a:solidFill>
                  <a:latin typeface="Telegraf"/>
                </a:rPr>
                <a:t>https://handhikayp.medium.com/</a:t>
              </a:r>
            </a:p>
          </p:txBody>
        </p:sp>
      </p:grpSp>
      <p:sp>
        <p:nvSpPr>
          <p:cNvPr id="20" name="TextBox 20"/>
          <p:cNvSpPr txBox="1"/>
          <p:nvPr/>
        </p:nvSpPr>
        <p:spPr>
          <a:xfrm rot="148420">
            <a:off x="2764615" y="8499228"/>
            <a:ext cx="1476555" cy="200659"/>
          </a:xfrm>
          <a:prstGeom prst="rect">
            <a:avLst/>
          </a:prstGeom>
        </p:spPr>
        <p:txBody>
          <a:bodyPr lIns="0" tIns="0" rIns="0" bIns="0" rtlCol="0" anchor="t">
            <a:spAutoFit/>
          </a:bodyPr>
          <a:lstStyle/>
          <a:p>
            <a:pPr algn="ctr">
              <a:lnSpc>
                <a:spcPts val="1540"/>
              </a:lnSpc>
            </a:pPr>
            <a:r>
              <a:rPr lang="en-US" sz="1100" spc="22">
                <a:solidFill>
                  <a:srgbClr val="191919"/>
                </a:solidFill>
                <a:latin typeface="Telegraf Bold"/>
              </a:rPr>
              <a:t>@handhikayp</a:t>
            </a:r>
          </a:p>
        </p:txBody>
      </p:sp>
      <p:pic>
        <p:nvPicPr>
          <p:cNvPr id="21" name="Picture 21"/>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884770"/>
            <a:ext cx="1008174" cy="9048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0" y="0"/>
            <a:ext cx="18288000" cy="10287000"/>
          </a:xfrm>
          <a:prstGeom prst="rect">
            <a:avLst/>
          </a:prstGeom>
        </p:spPr>
      </p:pic>
      <p:grpSp>
        <p:nvGrpSpPr>
          <p:cNvPr id="3" name="Group 3"/>
          <p:cNvGrpSpPr/>
          <p:nvPr/>
        </p:nvGrpSpPr>
        <p:grpSpPr>
          <a:xfrm>
            <a:off x="2308179" y="2935390"/>
            <a:ext cx="13671641" cy="4416220"/>
            <a:chOff x="0" y="0"/>
            <a:chExt cx="3600761" cy="1163120"/>
          </a:xfrm>
        </p:grpSpPr>
        <p:sp>
          <p:nvSpPr>
            <p:cNvPr id="4" name="Freeform 4"/>
            <p:cNvSpPr/>
            <p:nvPr/>
          </p:nvSpPr>
          <p:spPr>
            <a:xfrm>
              <a:off x="0" y="0"/>
              <a:ext cx="3600762" cy="1163120"/>
            </a:xfrm>
            <a:custGeom>
              <a:avLst/>
              <a:gdLst/>
              <a:ahLst/>
              <a:cxnLst/>
              <a:rect l="l" t="t" r="r" b="b"/>
              <a:pathLst>
                <a:path w="3600762" h="1163120">
                  <a:moveTo>
                    <a:pt x="0" y="0"/>
                  </a:moveTo>
                  <a:lnTo>
                    <a:pt x="3600762" y="0"/>
                  </a:lnTo>
                  <a:lnTo>
                    <a:pt x="3600762" y="1163120"/>
                  </a:lnTo>
                  <a:lnTo>
                    <a:pt x="0" y="1163120"/>
                  </a:lnTo>
                  <a:close/>
                </a:path>
              </a:pathLst>
            </a:custGeom>
            <a:solidFill>
              <a:srgbClr val="FFFFFF">
                <a:alpha val="92941"/>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120"/>
                </a:lnSpc>
              </a:pPr>
              <a:endParaRPr/>
            </a:p>
          </p:txBody>
        </p:sp>
      </p:grpSp>
      <p:sp>
        <p:nvSpPr>
          <p:cNvPr id="6" name="TextBox 6"/>
          <p:cNvSpPr txBox="1"/>
          <p:nvPr/>
        </p:nvSpPr>
        <p:spPr>
          <a:xfrm>
            <a:off x="2642608" y="3680683"/>
            <a:ext cx="13002784" cy="2093593"/>
          </a:xfrm>
          <a:prstGeom prst="rect">
            <a:avLst/>
          </a:prstGeom>
        </p:spPr>
        <p:txBody>
          <a:bodyPr lIns="0" tIns="0" rIns="0" bIns="0" rtlCol="0" anchor="t">
            <a:spAutoFit/>
          </a:bodyPr>
          <a:lstStyle/>
          <a:p>
            <a:pPr marL="0" lvl="0" indent="0" algn="ctr">
              <a:lnSpc>
                <a:spcPts val="7799"/>
              </a:lnSpc>
              <a:spcBef>
                <a:spcPct val="0"/>
              </a:spcBef>
            </a:pPr>
            <a:r>
              <a:rPr lang="en-US" sz="7799">
                <a:solidFill>
                  <a:srgbClr val="DB1514"/>
                </a:solidFill>
                <a:latin typeface="Telegraf Bold Bold"/>
              </a:rPr>
              <a:t>Solution is Planning with Execution</a:t>
            </a:r>
          </a:p>
        </p:txBody>
      </p:sp>
      <p:sp>
        <p:nvSpPr>
          <p:cNvPr id="7" name="TextBox 7"/>
          <p:cNvSpPr txBox="1"/>
          <p:nvPr/>
        </p:nvSpPr>
        <p:spPr>
          <a:xfrm>
            <a:off x="2642608" y="6111017"/>
            <a:ext cx="13002784" cy="561975"/>
          </a:xfrm>
          <a:prstGeom prst="rect">
            <a:avLst/>
          </a:prstGeom>
        </p:spPr>
        <p:txBody>
          <a:bodyPr lIns="0" tIns="0" rIns="0" bIns="0" rtlCol="0" anchor="t">
            <a:spAutoFit/>
          </a:bodyPr>
          <a:lstStyle/>
          <a:p>
            <a:pPr marL="0" lvl="0" indent="0" algn="ctr">
              <a:lnSpc>
                <a:spcPts val="4079"/>
              </a:lnSpc>
              <a:spcBef>
                <a:spcPct val="0"/>
              </a:spcBef>
            </a:pPr>
            <a:r>
              <a:rPr lang="en-US" sz="3400">
                <a:solidFill>
                  <a:srgbClr val="000000"/>
                </a:solidFill>
                <a:latin typeface="Telegraf Bold"/>
              </a:rPr>
              <a:t>Handhika YP</a:t>
            </a:r>
          </a:p>
        </p:txBody>
      </p:sp>
      <p:sp>
        <p:nvSpPr>
          <p:cNvPr id="8" name="TextBox 8"/>
          <p:cNvSpPr txBox="1"/>
          <p:nvPr/>
        </p:nvSpPr>
        <p:spPr>
          <a:xfrm>
            <a:off x="1028700" y="9229725"/>
            <a:ext cx="689931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FFFFFF"/>
                </a:solidFill>
                <a:latin typeface="Telegraf Medium"/>
              </a:rPr>
              <a:t>MINI PROJECT DSLS 2023 | DATA SCIENCE</a:t>
            </a:r>
          </a:p>
        </p:txBody>
      </p:sp>
      <p:pic>
        <p:nvPicPr>
          <p:cNvPr id="9" name="Picture 9"/>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95362" y="576282"/>
            <a:ext cx="1008174" cy="9048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73848"/>
            <a:ext cx="16230600" cy="2561975"/>
            <a:chOff x="0" y="0"/>
            <a:chExt cx="9574899" cy="1511383"/>
          </a:xfrm>
        </p:grpSpPr>
        <p:sp>
          <p:nvSpPr>
            <p:cNvPr id="3" name="Freeform 3"/>
            <p:cNvSpPr/>
            <p:nvPr/>
          </p:nvSpPr>
          <p:spPr>
            <a:xfrm>
              <a:off x="0" y="0"/>
              <a:ext cx="9574899" cy="1511383"/>
            </a:xfrm>
            <a:custGeom>
              <a:avLst/>
              <a:gdLst/>
              <a:ahLst/>
              <a:cxnLst/>
              <a:rect l="l" t="t" r="r" b="b"/>
              <a:pathLst>
                <a:path w="9574899" h="1511383">
                  <a:moveTo>
                    <a:pt x="9450439" y="1511383"/>
                  </a:moveTo>
                  <a:lnTo>
                    <a:pt x="124460" y="1511383"/>
                  </a:lnTo>
                  <a:cubicBezTo>
                    <a:pt x="55880" y="1511383"/>
                    <a:pt x="0" y="1455503"/>
                    <a:pt x="0" y="1386923"/>
                  </a:cubicBezTo>
                  <a:lnTo>
                    <a:pt x="0" y="124460"/>
                  </a:lnTo>
                  <a:cubicBezTo>
                    <a:pt x="0" y="55880"/>
                    <a:pt x="55880" y="0"/>
                    <a:pt x="124460" y="0"/>
                  </a:cubicBezTo>
                  <a:lnTo>
                    <a:pt x="9450439" y="0"/>
                  </a:lnTo>
                  <a:cubicBezTo>
                    <a:pt x="9519019" y="0"/>
                    <a:pt x="9574899" y="55880"/>
                    <a:pt x="9574899" y="124460"/>
                  </a:cubicBezTo>
                  <a:lnTo>
                    <a:pt x="9574899" y="1386923"/>
                  </a:lnTo>
                  <a:cubicBezTo>
                    <a:pt x="9574899" y="1455503"/>
                    <a:pt x="9519019" y="1511383"/>
                    <a:pt x="9450439" y="1511383"/>
                  </a:cubicBezTo>
                  <a:close/>
                </a:path>
              </a:pathLst>
            </a:custGeom>
            <a:solidFill>
              <a:srgbClr val="FEE600"/>
            </a:solidFill>
          </p:spPr>
        </p:sp>
      </p:grpSp>
      <p:grpSp>
        <p:nvGrpSpPr>
          <p:cNvPr id="4" name="Group 4"/>
          <p:cNvGrpSpPr/>
          <p:nvPr/>
        </p:nvGrpSpPr>
        <p:grpSpPr>
          <a:xfrm>
            <a:off x="1028700" y="5774845"/>
            <a:ext cx="12848453" cy="2156787"/>
            <a:chOff x="0" y="0"/>
            <a:chExt cx="7579673" cy="1272351"/>
          </a:xfrm>
        </p:grpSpPr>
        <p:sp>
          <p:nvSpPr>
            <p:cNvPr id="5" name="Freeform 5"/>
            <p:cNvSpPr/>
            <p:nvPr/>
          </p:nvSpPr>
          <p:spPr>
            <a:xfrm>
              <a:off x="0" y="0"/>
              <a:ext cx="7579673" cy="1272351"/>
            </a:xfrm>
            <a:custGeom>
              <a:avLst/>
              <a:gdLst/>
              <a:ahLst/>
              <a:cxnLst/>
              <a:rect l="l" t="t" r="r" b="b"/>
              <a:pathLst>
                <a:path w="7579673" h="1272351">
                  <a:moveTo>
                    <a:pt x="7455212" y="1272351"/>
                  </a:moveTo>
                  <a:lnTo>
                    <a:pt x="124460" y="1272351"/>
                  </a:lnTo>
                  <a:cubicBezTo>
                    <a:pt x="55880" y="1272351"/>
                    <a:pt x="0" y="1216471"/>
                    <a:pt x="0" y="1147891"/>
                  </a:cubicBezTo>
                  <a:lnTo>
                    <a:pt x="0" y="124460"/>
                  </a:lnTo>
                  <a:cubicBezTo>
                    <a:pt x="0" y="55880"/>
                    <a:pt x="55880" y="0"/>
                    <a:pt x="124460" y="0"/>
                  </a:cubicBezTo>
                  <a:lnTo>
                    <a:pt x="7455213" y="0"/>
                  </a:lnTo>
                  <a:cubicBezTo>
                    <a:pt x="7523793" y="0"/>
                    <a:pt x="7579673" y="55880"/>
                    <a:pt x="7579673" y="124460"/>
                  </a:cubicBezTo>
                  <a:lnTo>
                    <a:pt x="7579673" y="1147891"/>
                  </a:lnTo>
                  <a:cubicBezTo>
                    <a:pt x="7579673" y="1216471"/>
                    <a:pt x="7523793" y="1272351"/>
                    <a:pt x="7455213" y="1272351"/>
                  </a:cubicBezTo>
                  <a:close/>
                </a:path>
              </a:pathLst>
            </a:custGeom>
            <a:solidFill>
              <a:srgbClr val="FEE600"/>
            </a:solidFill>
          </p:spPr>
        </p:sp>
      </p:grpSp>
      <p:sp>
        <p:nvSpPr>
          <p:cNvPr id="6" name="TextBox 6"/>
          <p:cNvSpPr txBox="1"/>
          <p:nvPr/>
        </p:nvSpPr>
        <p:spPr>
          <a:xfrm>
            <a:off x="1406638" y="6085072"/>
            <a:ext cx="11951863" cy="1508760"/>
          </a:xfrm>
          <a:prstGeom prst="rect">
            <a:avLst/>
          </a:prstGeom>
        </p:spPr>
        <p:txBody>
          <a:bodyPr lIns="0" tIns="0" rIns="0" bIns="0" rtlCol="0" anchor="t">
            <a:spAutoFit/>
          </a:bodyPr>
          <a:lstStyle/>
          <a:p>
            <a:pPr algn="just">
              <a:lnSpc>
                <a:spcPts val="2940"/>
              </a:lnSpc>
            </a:pPr>
            <a:r>
              <a:rPr lang="en-US" sz="2100">
                <a:solidFill>
                  <a:srgbClr val="191919"/>
                </a:solidFill>
                <a:latin typeface="Telegraf"/>
              </a:rPr>
              <a:t>Kota Depok selain merupakan Pusat Pemerintahan yang berbatasan langsung dengan Wilayah Daerah Khusus Ibu Kota Jakarta juga merupakan wilayah penyangga Ibu Kota Negara yang diarahkan untuk kota pemukiman , kota pendidikan, pusat pelayanan perdagangan dan jasa, kota pariwisata dan sebagai kota resapan air.</a:t>
            </a:r>
          </a:p>
        </p:txBody>
      </p:sp>
      <p:sp>
        <p:nvSpPr>
          <p:cNvPr id="7" name="TextBox 7"/>
          <p:cNvSpPr txBox="1"/>
          <p:nvPr/>
        </p:nvSpPr>
        <p:spPr>
          <a:xfrm>
            <a:off x="1406638" y="2900214"/>
            <a:ext cx="4318666" cy="428625"/>
          </a:xfrm>
          <a:prstGeom prst="rect">
            <a:avLst/>
          </a:prstGeom>
        </p:spPr>
        <p:txBody>
          <a:bodyPr lIns="0" tIns="0" rIns="0" bIns="0" rtlCol="0" anchor="t">
            <a:spAutoFit/>
          </a:bodyPr>
          <a:lstStyle/>
          <a:p>
            <a:pPr>
              <a:lnSpc>
                <a:spcPts val="3120"/>
              </a:lnSpc>
            </a:pPr>
            <a:r>
              <a:rPr lang="en-US" sz="2600">
                <a:solidFill>
                  <a:srgbClr val="191919"/>
                </a:solidFill>
                <a:latin typeface="Telegraf Bold"/>
              </a:rPr>
              <a:t>Sejarah</a:t>
            </a:r>
          </a:p>
        </p:txBody>
      </p:sp>
      <p:sp>
        <p:nvSpPr>
          <p:cNvPr id="8" name="TextBox 8"/>
          <p:cNvSpPr txBox="1"/>
          <p:nvPr/>
        </p:nvSpPr>
        <p:spPr>
          <a:xfrm>
            <a:off x="1028700" y="903755"/>
            <a:ext cx="12848453" cy="812963"/>
          </a:xfrm>
          <a:prstGeom prst="rect">
            <a:avLst/>
          </a:prstGeom>
        </p:spPr>
        <p:txBody>
          <a:bodyPr lIns="0" tIns="0" rIns="0" bIns="0" rtlCol="0" anchor="t">
            <a:spAutoFit/>
          </a:bodyPr>
          <a:lstStyle/>
          <a:p>
            <a:pPr marL="0" lvl="0" indent="0" algn="l">
              <a:lnSpc>
                <a:spcPts val="5600"/>
              </a:lnSpc>
            </a:pPr>
            <a:r>
              <a:rPr lang="en-US" sz="5600">
                <a:solidFill>
                  <a:srgbClr val="191919"/>
                </a:solidFill>
                <a:latin typeface="Telegraf"/>
              </a:rPr>
              <a:t>Lalu Lintas Kota Depok</a:t>
            </a:r>
          </a:p>
        </p:txBody>
      </p:sp>
      <p:pic>
        <p:nvPicPr>
          <p:cNvPr id="9" name="Picture 9"/>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703" y="865655"/>
            <a:ext cx="803597" cy="355044"/>
          </a:xfrm>
          <a:prstGeom prst="rect">
            <a:avLst/>
          </a:prstGeom>
        </p:spPr>
      </p:pic>
      <p:sp>
        <p:nvSpPr>
          <p:cNvPr id="10" name="TextBox 10"/>
          <p:cNvSpPr txBox="1"/>
          <p:nvPr/>
        </p:nvSpPr>
        <p:spPr>
          <a:xfrm>
            <a:off x="1028700" y="9229725"/>
            <a:ext cx="581774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191919"/>
                </a:solidFill>
                <a:latin typeface="Telegraf Medium"/>
              </a:rPr>
              <a:t>MINI PROJECT DSLS 2023 | DATA SCIENCE</a:t>
            </a:r>
          </a:p>
        </p:txBody>
      </p:sp>
      <p:pic>
        <p:nvPicPr>
          <p:cNvPr id="11" name="Picture 11"/>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4074141" y="5929364"/>
            <a:ext cx="3185159" cy="3328936"/>
          </a:xfrm>
          <a:prstGeom prst="rect">
            <a:avLst/>
          </a:prstGeom>
        </p:spPr>
      </p:pic>
      <p:sp>
        <p:nvSpPr>
          <p:cNvPr id="12" name="TextBox 12"/>
          <p:cNvSpPr txBox="1"/>
          <p:nvPr/>
        </p:nvSpPr>
        <p:spPr>
          <a:xfrm>
            <a:off x="1411219" y="3503781"/>
            <a:ext cx="15657852" cy="1295400"/>
          </a:xfrm>
          <a:prstGeom prst="rect">
            <a:avLst/>
          </a:prstGeom>
        </p:spPr>
        <p:txBody>
          <a:bodyPr lIns="0" tIns="0" rIns="0" bIns="0" rtlCol="0" anchor="t">
            <a:spAutoFit/>
          </a:bodyPr>
          <a:lstStyle/>
          <a:p>
            <a:pPr algn="just">
              <a:lnSpc>
                <a:spcPts val="2520"/>
              </a:lnSpc>
              <a:spcBef>
                <a:spcPct val="0"/>
              </a:spcBef>
            </a:pPr>
            <a:r>
              <a:rPr lang="en-US" sz="2100">
                <a:solidFill>
                  <a:srgbClr val="191919"/>
                </a:solidFill>
                <a:latin typeface="Telegraf"/>
              </a:rPr>
              <a:t>Kota Depok bermula dari sebuah Kecamatan yang berada di lingkungan Kawedanan (Pembantu Bupati) wilayah Parung Kabupaten Bogor. Pada tahun 1976 perumahan mulai dibangun baik oleh Perum Perumnas maupun pengembang yang kemudian diikuti dengan dibangunnya kampus Universitas Indonesia (UI), serta meningkatnya perdagangan dan jasa yang semakin pesat sehingga diperlukan kecepatan pelayanan.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703" y="865655"/>
            <a:ext cx="803597" cy="3550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767656" y="1982372"/>
            <a:ext cx="5970005" cy="641621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463525" y="3117872"/>
            <a:ext cx="5463389" cy="544698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1100046" y="3710704"/>
            <a:ext cx="5420298" cy="5281942"/>
          </a:xfrm>
          <a:prstGeom prst="rect">
            <a:avLst/>
          </a:prstGeom>
        </p:spPr>
      </p:pic>
      <p:sp>
        <p:nvSpPr>
          <p:cNvPr id="6" name="TextBox 6"/>
          <p:cNvSpPr txBox="1"/>
          <p:nvPr/>
        </p:nvSpPr>
        <p:spPr>
          <a:xfrm>
            <a:off x="1028700" y="655745"/>
            <a:ext cx="12848453" cy="812963"/>
          </a:xfrm>
          <a:prstGeom prst="rect">
            <a:avLst/>
          </a:prstGeom>
        </p:spPr>
        <p:txBody>
          <a:bodyPr lIns="0" tIns="0" rIns="0" bIns="0" rtlCol="0" anchor="t">
            <a:spAutoFit/>
          </a:bodyPr>
          <a:lstStyle/>
          <a:p>
            <a:pPr marL="0" lvl="0" indent="0" algn="l">
              <a:lnSpc>
                <a:spcPts val="5600"/>
              </a:lnSpc>
            </a:pPr>
            <a:r>
              <a:rPr lang="en-US" sz="5600">
                <a:solidFill>
                  <a:srgbClr val="191919"/>
                </a:solidFill>
                <a:latin typeface="Telegraf"/>
              </a:rPr>
              <a:t>Lalu Lintas Kota Depok</a:t>
            </a:r>
          </a:p>
        </p:txBody>
      </p:sp>
      <p:sp>
        <p:nvSpPr>
          <p:cNvPr id="7" name="TextBox 7"/>
          <p:cNvSpPr txBox="1"/>
          <p:nvPr/>
        </p:nvSpPr>
        <p:spPr>
          <a:xfrm>
            <a:off x="1028700" y="9229725"/>
            <a:ext cx="581774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191919"/>
                </a:solidFill>
                <a:latin typeface="Telegraf Medium"/>
              </a:rPr>
              <a:t>MINI PROJECT DSLS 2023 | DATA SCIENCE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03755"/>
            <a:ext cx="12848453" cy="812963"/>
          </a:xfrm>
          <a:prstGeom prst="rect">
            <a:avLst/>
          </a:prstGeom>
        </p:spPr>
        <p:txBody>
          <a:bodyPr lIns="0" tIns="0" rIns="0" bIns="0" rtlCol="0" anchor="t">
            <a:spAutoFit/>
          </a:bodyPr>
          <a:lstStyle/>
          <a:p>
            <a:pPr marL="0" lvl="0" indent="0" algn="l">
              <a:lnSpc>
                <a:spcPts val="5600"/>
              </a:lnSpc>
            </a:pPr>
            <a:r>
              <a:rPr lang="en-US" sz="5600">
                <a:solidFill>
                  <a:srgbClr val="191919"/>
                </a:solidFill>
                <a:latin typeface="Telegraf"/>
              </a:rPr>
              <a:t>Lalu Lintas Kota Depok</a:t>
            </a:r>
          </a:p>
        </p:txBody>
      </p:sp>
      <p:pic>
        <p:nvPicPr>
          <p:cNvPr id="3" name="Picture 3"/>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703" y="865655"/>
            <a:ext cx="803597" cy="355044"/>
          </a:xfrm>
          <a:prstGeom prst="rect">
            <a:avLst/>
          </a:prstGeom>
        </p:spPr>
      </p:pic>
      <p:sp>
        <p:nvSpPr>
          <p:cNvPr id="4" name="TextBox 4"/>
          <p:cNvSpPr txBox="1"/>
          <p:nvPr/>
        </p:nvSpPr>
        <p:spPr>
          <a:xfrm>
            <a:off x="1028700" y="9229725"/>
            <a:ext cx="581774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191919"/>
                </a:solidFill>
                <a:latin typeface="Telegraf Medium"/>
              </a:rPr>
              <a:t>MINI PROJECT DSLS 2023 | DATA SCIENCE</a:t>
            </a:r>
          </a:p>
        </p:txBody>
      </p:sp>
      <p:pic>
        <p:nvPicPr>
          <p:cNvPr id="5" name="Picture 5"/>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028700" y="2600428"/>
            <a:ext cx="3185159" cy="3328936"/>
          </a:xfrm>
          <a:prstGeom prst="rect">
            <a:avLst/>
          </a:prstGeom>
        </p:spPr>
      </p:pic>
      <p:grpSp>
        <p:nvGrpSpPr>
          <p:cNvPr id="6" name="Group 6"/>
          <p:cNvGrpSpPr/>
          <p:nvPr/>
        </p:nvGrpSpPr>
        <p:grpSpPr>
          <a:xfrm>
            <a:off x="4213859" y="2600428"/>
            <a:ext cx="12848453" cy="5708788"/>
            <a:chOff x="0" y="0"/>
            <a:chExt cx="17131270" cy="7611718"/>
          </a:xfrm>
        </p:grpSpPr>
        <p:grpSp>
          <p:nvGrpSpPr>
            <p:cNvPr id="7" name="Group 7"/>
            <p:cNvGrpSpPr/>
            <p:nvPr/>
          </p:nvGrpSpPr>
          <p:grpSpPr>
            <a:xfrm>
              <a:off x="0" y="0"/>
              <a:ext cx="17131270" cy="2540796"/>
              <a:chOff x="0" y="0"/>
              <a:chExt cx="7579673" cy="1124167"/>
            </a:xfrm>
          </p:grpSpPr>
          <p:sp>
            <p:nvSpPr>
              <p:cNvPr id="8" name="Freeform 8"/>
              <p:cNvSpPr/>
              <p:nvPr/>
            </p:nvSpPr>
            <p:spPr>
              <a:xfrm>
                <a:off x="0" y="0"/>
                <a:ext cx="7579673" cy="1124167"/>
              </a:xfrm>
              <a:custGeom>
                <a:avLst/>
                <a:gdLst/>
                <a:ahLst/>
                <a:cxnLst/>
                <a:rect l="l" t="t" r="r" b="b"/>
                <a:pathLst>
                  <a:path w="7579673" h="1124167">
                    <a:moveTo>
                      <a:pt x="7455212" y="1124167"/>
                    </a:moveTo>
                    <a:lnTo>
                      <a:pt x="124460" y="1124167"/>
                    </a:lnTo>
                    <a:cubicBezTo>
                      <a:pt x="55880" y="1124167"/>
                      <a:pt x="0" y="1068287"/>
                      <a:pt x="0" y="999707"/>
                    </a:cubicBezTo>
                    <a:lnTo>
                      <a:pt x="0" y="124460"/>
                    </a:lnTo>
                    <a:cubicBezTo>
                      <a:pt x="0" y="55880"/>
                      <a:pt x="55880" y="0"/>
                      <a:pt x="124460" y="0"/>
                    </a:cubicBezTo>
                    <a:lnTo>
                      <a:pt x="7455213" y="0"/>
                    </a:lnTo>
                    <a:cubicBezTo>
                      <a:pt x="7523793" y="0"/>
                      <a:pt x="7579673" y="55880"/>
                      <a:pt x="7579673" y="124460"/>
                    </a:cubicBezTo>
                    <a:lnTo>
                      <a:pt x="7579673" y="999707"/>
                    </a:lnTo>
                    <a:cubicBezTo>
                      <a:pt x="7579673" y="1068287"/>
                      <a:pt x="7523793" y="1124167"/>
                      <a:pt x="7455213" y="1124167"/>
                    </a:cubicBezTo>
                    <a:close/>
                  </a:path>
                </a:pathLst>
              </a:custGeom>
              <a:solidFill>
                <a:srgbClr val="FEE600"/>
              </a:solidFill>
            </p:spPr>
          </p:sp>
        </p:grpSp>
        <p:grpSp>
          <p:nvGrpSpPr>
            <p:cNvPr id="9" name="Group 9"/>
            <p:cNvGrpSpPr/>
            <p:nvPr/>
          </p:nvGrpSpPr>
          <p:grpSpPr>
            <a:xfrm>
              <a:off x="0" y="3134930"/>
              <a:ext cx="17131270" cy="4476787"/>
              <a:chOff x="0" y="0"/>
              <a:chExt cx="7579673" cy="1980739"/>
            </a:xfrm>
          </p:grpSpPr>
          <p:sp>
            <p:nvSpPr>
              <p:cNvPr id="10" name="Freeform 10"/>
              <p:cNvSpPr/>
              <p:nvPr/>
            </p:nvSpPr>
            <p:spPr>
              <a:xfrm>
                <a:off x="0" y="0"/>
                <a:ext cx="7579673" cy="1980740"/>
              </a:xfrm>
              <a:custGeom>
                <a:avLst/>
                <a:gdLst/>
                <a:ahLst/>
                <a:cxnLst/>
                <a:rect l="l" t="t" r="r" b="b"/>
                <a:pathLst>
                  <a:path w="7579673" h="1980740">
                    <a:moveTo>
                      <a:pt x="7455212" y="1980739"/>
                    </a:moveTo>
                    <a:lnTo>
                      <a:pt x="124460" y="1980739"/>
                    </a:lnTo>
                    <a:cubicBezTo>
                      <a:pt x="55880" y="1980739"/>
                      <a:pt x="0" y="1924859"/>
                      <a:pt x="0" y="1856280"/>
                    </a:cubicBezTo>
                    <a:lnTo>
                      <a:pt x="0" y="124460"/>
                    </a:lnTo>
                    <a:cubicBezTo>
                      <a:pt x="0" y="55880"/>
                      <a:pt x="55880" y="0"/>
                      <a:pt x="124460" y="0"/>
                    </a:cubicBezTo>
                    <a:lnTo>
                      <a:pt x="7455213" y="0"/>
                    </a:lnTo>
                    <a:cubicBezTo>
                      <a:pt x="7523793" y="0"/>
                      <a:pt x="7579673" y="55880"/>
                      <a:pt x="7579673" y="124460"/>
                    </a:cubicBezTo>
                    <a:lnTo>
                      <a:pt x="7579673" y="1856280"/>
                    </a:lnTo>
                    <a:cubicBezTo>
                      <a:pt x="7579673" y="1924860"/>
                      <a:pt x="7523793" y="1980740"/>
                      <a:pt x="7455213" y="1980740"/>
                    </a:cubicBezTo>
                    <a:close/>
                  </a:path>
                </a:pathLst>
              </a:custGeom>
              <a:solidFill>
                <a:srgbClr val="FEE600"/>
              </a:solidFill>
            </p:spPr>
          </p:sp>
        </p:grpSp>
        <p:sp>
          <p:nvSpPr>
            <p:cNvPr id="11" name="TextBox 11"/>
            <p:cNvSpPr txBox="1"/>
            <p:nvPr/>
          </p:nvSpPr>
          <p:spPr>
            <a:xfrm>
              <a:off x="510025" y="4704249"/>
              <a:ext cx="16147819" cy="2481580"/>
            </a:xfrm>
            <a:prstGeom prst="rect">
              <a:avLst/>
            </a:prstGeom>
          </p:spPr>
          <p:txBody>
            <a:bodyPr lIns="0" tIns="0" rIns="0" bIns="0" rtlCol="0" anchor="t">
              <a:spAutoFit/>
            </a:bodyPr>
            <a:lstStyle/>
            <a:p>
              <a:pPr algn="just">
                <a:lnSpc>
                  <a:spcPts val="2940"/>
                </a:lnSpc>
              </a:pPr>
              <a:r>
                <a:rPr lang="en-US" sz="2100">
                  <a:solidFill>
                    <a:srgbClr val="191919"/>
                  </a:solidFill>
                  <a:latin typeface="Telegraf"/>
                </a:rPr>
                <a:t>Solusi yang ditawarkan pada presentasi ini bukanlah solusi yang mampu memecahkan permasalahan Kota Depok. Melainkan solusi yang kami tawarkan berupa prediksi yang dapat membantu baik masyarkaat maupun pemerintah dalam pengambilan keputusan dalam melakukan sesuatu. Baik untuk menghindari kemacetan maupun untuk mengurangi kemacetan itu sendiri.</a:t>
              </a:r>
            </a:p>
          </p:txBody>
        </p:sp>
        <p:sp>
          <p:nvSpPr>
            <p:cNvPr id="12" name="TextBox 12"/>
            <p:cNvSpPr txBox="1"/>
            <p:nvPr/>
          </p:nvSpPr>
          <p:spPr>
            <a:xfrm>
              <a:off x="510025" y="661446"/>
              <a:ext cx="16147819" cy="1295400"/>
            </a:xfrm>
            <a:prstGeom prst="rect">
              <a:avLst/>
            </a:prstGeom>
          </p:spPr>
          <p:txBody>
            <a:bodyPr lIns="0" tIns="0" rIns="0" bIns="0" rtlCol="0" anchor="t">
              <a:spAutoFit/>
            </a:bodyPr>
            <a:lstStyle/>
            <a:p>
              <a:pPr algn="just">
                <a:lnSpc>
                  <a:spcPts val="2520"/>
                </a:lnSpc>
                <a:spcBef>
                  <a:spcPct val="0"/>
                </a:spcBef>
              </a:pPr>
              <a:r>
                <a:rPr lang="en-US" sz="2100">
                  <a:solidFill>
                    <a:srgbClr val="191919"/>
                  </a:solidFill>
                  <a:latin typeface="Telegraf"/>
                </a:rPr>
                <a:t>Kota Depok merupakan wilayah yang strategis, kemacetan akan tak terlepas darinya. Sebagai pengguna jalan apabila kita selalu menemukan kemacetan ini sehari-hari, tentu akan membuat beragam emosi yang dalam jangka tidaklah baik untuk kesehatan.</a:t>
              </a:r>
            </a:p>
          </p:txBody>
        </p:sp>
        <p:sp>
          <p:nvSpPr>
            <p:cNvPr id="13" name="TextBox 13"/>
            <p:cNvSpPr txBox="1"/>
            <p:nvPr/>
          </p:nvSpPr>
          <p:spPr>
            <a:xfrm>
              <a:off x="510025" y="3915222"/>
              <a:ext cx="5758222" cy="558800"/>
            </a:xfrm>
            <a:prstGeom prst="rect">
              <a:avLst/>
            </a:prstGeom>
          </p:spPr>
          <p:txBody>
            <a:bodyPr lIns="0" tIns="0" rIns="0" bIns="0" rtlCol="0" anchor="t">
              <a:spAutoFit/>
            </a:bodyPr>
            <a:lstStyle/>
            <a:p>
              <a:pPr>
                <a:lnSpc>
                  <a:spcPts val="3120"/>
                </a:lnSpc>
              </a:pPr>
              <a:r>
                <a:rPr lang="en-US" sz="2600">
                  <a:solidFill>
                    <a:srgbClr val="191919"/>
                  </a:solidFill>
                  <a:latin typeface="Telegraf Bold"/>
                </a:rPr>
                <a:t>Solusi</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alphaModFix amt="52000"/>
            <a:extLst>
              <a:ext uri="{28A0092B-C50C-407E-A947-70E740481C1C}">
                <a14:useLocalDpi xmlns:a14="http://schemas.microsoft.com/office/drawing/2010/main" val="0"/>
              </a:ext>
            </a:extLst>
          </a:blip>
          <a:srcRect/>
          <a:stretch>
            <a:fillRect/>
          </a:stretch>
        </p:blipFill>
        <p:spPr>
          <a:xfrm>
            <a:off x="-121445" y="0"/>
            <a:ext cx="14162097" cy="10287000"/>
          </a:xfrm>
          <a:prstGeom prst="rect">
            <a:avLst/>
          </a:prstGeom>
        </p:spPr>
      </p:pic>
      <p:grpSp>
        <p:nvGrpSpPr>
          <p:cNvPr id="3" name="Group 3"/>
          <p:cNvGrpSpPr/>
          <p:nvPr/>
        </p:nvGrpSpPr>
        <p:grpSpPr>
          <a:xfrm>
            <a:off x="6883403" y="3893406"/>
            <a:ext cx="10375897" cy="3434152"/>
            <a:chOff x="0" y="0"/>
            <a:chExt cx="1819983" cy="839202"/>
          </a:xfrm>
        </p:grpSpPr>
        <p:sp>
          <p:nvSpPr>
            <p:cNvPr id="4" name="Freeform 4"/>
            <p:cNvSpPr/>
            <p:nvPr/>
          </p:nvSpPr>
          <p:spPr>
            <a:xfrm>
              <a:off x="0" y="0"/>
              <a:ext cx="1819983" cy="839202"/>
            </a:xfrm>
            <a:custGeom>
              <a:avLst/>
              <a:gdLst/>
              <a:ahLst/>
              <a:cxnLst/>
              <a:rect l="l" t="t" r="r" b="b"/>
              <a:pathLst>
                <a:path w="1819983" h="839202">
                  <a:moveTo>
                    <a:pt x="1695523" y="839202"/>
                  </a:moveTo>
                  <a:lnTo>
                    <a:pt x="124460" y="839202"/>
                  </a:lnTo>
                  <a:cubicBezTo>
                    <a:pt x="55880" y="839202"/>
                    <a:pt x="0" y="783322"/>
                    <a:pt x="0" y="714742"/>
                  </a:cubicBezTo>
                  <a:lnTo>
                    <a:pt x="0" y="124460"/>
                  </a:lnTo>
                  <a:cubicBezTo>
                    <a:pt x="0" y="55880"/>
                    <a:pt x="55880" y="0"/>
                    <a:pt x="124460" y="0"/>
                  </a:cubicBezTo>
                  <a:lnTo>
                    <a:pt x="1695523" y="0"/>
                  </a:lnTo>
                  <a:cubicBezTo>
                    <a:pt x="1764103" y="0"/>
                    <a:pt x="1819983" y="55880"/>
                    <a:pt x="1819983" y="124460"/>
                  </a:cubicBezTo>
                  <a:lnTo>
                    <a:pt x="1819983" y="714742"/>
                  </a:lnTo>
                  <a:cubicBezTo>
                    <a:pt x="1819983" y="783322"/>
                    <a:pt x="1764103" y="839202"/>
                    <a:pt x="1695523" y="839202"/>
                  </a:cubicBezTo>
                  <a:close/>
                </a:path>
              </a:pathLst>
            </a:custGeom>
            <a:solidFill>
              <a:srgbClr val="FEE600"/>
            </a:solidFill>
          </p:spPr>
        </p:sp>
      </p:grpSp>
      <p:sp>
        <p:nvSpPr>
          <p:cNvPr id="5" name="TextBox 5"/>
          <p:cNvSpPr txBox="1"/>
          <p:nvPr/>
        </p:nvSpPr>
        <p:spPr>
          <a:xfrm>
            <a:off x="8727223" y="4287085"/>
            <a:ext cx="7201568" cy="2437246"/>
          </a:xfrm>
          <a:prstGeom prst="rect">
            <a:avLst/>
          </a:prstGeom>
        </p:spPr>
        <p:txBody>
          <a:bodyPr lIns="0" tIns="0" rIns="0" bIns="0" rtlCol="0" anchor="t">
            <a:spAutoFit/>
          </a:bodyPr>
          <a:lstStyle/>
          <a:p>
            <a:pPr>
              <a:lnSpc>
                <a:spcPts val="9513"/>
              </a:lnSpc>
            </a:pPr>
            <a:r>
              <a:rPr lang="en-US" sz="6795" spc="135">
                <a:solidFill>
                  <a:srgbClr val="191919"/>
                </a:solidFill>
                <a:latin typeface="Telegraf Bold"/>
              </a:rPr>
              <a:t>Data Understanding</a:t>
            </a:r>
          </a:p>
        </p:txBody>
      </p:sp>
      <p:pic>
        <p:nvPicPr>
          <p:cNvPr id="6" name="Picture 6"/>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5703" y="865655"/>
            <a:ext cx="803597" cy="355044"/>
          </a:xfrm>
          <a:prstGeom prst="rect">
            <a:avLst/>
          </a:prstGeom>
        </p:spPr>
      </p:pic>
      <p:sp>
        <p:nvSpPr>
          <p:cNvPr id="7" name="TextBox 7"/>
          <p:cNvSpPr txBox="1"/>
          <p:nvPr/>
        </p:nvSpPr>
        <p:spPr>
          <a:xfrm>
            <a:off x="16128824" y="8168546"/>
            <a:ext cx="1457354" cy="1651635"/>
          </a:xfrm>
          <a:prstGeom prst="rect">
            <a:avLst/>
          </a:prstGeom>
        </p:spPr>
        <p:txBody>
          <a:bodyPr lIns="0" tIns="0" rIns="0" bIns="0" rtlCol="0" anchor="t">
            <a:spAutoFit/>
          </a:bodyPr>
          <a:lstStyle/>
          <a:p>
            <a:pPr algn="ctr">
              <a:lnSpc>
                <a:spcPts val="13439"/>
              </a:lnSpc>
            </a:pPr>
            <a:r>
              <a:rPr lang="en-US" sz="9600">
                <a:solidFill>
                  <a:srgbClr val="FFFFFF"/>
                </a:solidFill>
                <a:latin typeface="Abril Fatface"/>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55703" y="865655"/>
            <a:ext cx="803597" cy="355044"/>
          </a:xfrm>
          <a:prstGeom prst="rect">
            <a:avLst/>
          </a:prstGeom>
        </p:spPr>
      </p:pic>
      <p:graphicFrame>
        <p:nvGraphicFramePr>
          <p:cNvPr id="3" name="Table 3"/>
          <p:cNvGraphicFramePr>
            <a:graphicFrameLocks noGrp="1"/>
          </p:cNvGraphicFramePr>
          <p:nvPr/>
        </p:nvGraphicFramePr>
        <p:xfrm>
          <a:off x="1601391" y="1844065"/>
          <a:ext cx="13125013" cy="7711315"/>
        </p:xfrm>
        <a:graphic>
          <a:graphicData uri="http://schemas.openxmlformats.org/drawingml/2006/table">
            <a:tbl>
              <a:tblPr/>
              <a:tblGrid>
                <a:gridCol w="1734873">
                  <a:extLst>
                    <a:ext uri="{9D8B030D-6E8A-4147-A177-3AD203B41FA5}">
                      <a16:colId xmlns:a16="http://schemas.microsoft.com/office/drawing/2014/main" val="20000"/>
                    </a:ext>
                  </a:extLst>
                </a:gridCol>
                <a:gridCol w="1817770">
                  <a:extLst>
                    <a:ext uri="{9D8B030D-6E8A-4147-A177-3AD203B41FA5}">
                      <a16:colId xmlns:a16="http://schemas.microsoft.com/office/drawing/2014/main" val="20001"/>
                    </a:ext>
                  </a:extLst>
                </a:gridCol>
                <a:gridCol w="9572370">
                  <a:extLst>
                    <a:ext uri="{9D8B030D-6E8A-4147-A177-3AD203B41FA5}">
                      <a16:colId xmlns:a16="http://schemas.microsoft.com/office/drawing/2014/main" val="20002"/>
                    </a:ext>
                  </a:extLst>
                </a:gridCol>
              </a:tblGrid>
              <a:tr h="353298">
                <a:tc>
                  <a:txBody>
                    <a:bodyPr/>
                    <a:lstStyle/>
                    <a:p>
                      <a:pPr algn="ctr">
                        <a:lnSpc>
                          <a:spcPts val="2379"/>
                        </a:lnSpc>
                        <a:defRPr/>
                      </a:pPr>
                      <a:r>
                        <a:rPr lang="en-US" sz="1699">
                          <a:solidFill>
                            <a:srgbClr val="000000"/>
                          </a:solidFill>
                          <a:latin typeface="Telegraf"/>
                        </a:rPr>
                        <a:t>Element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3BDBB"/>
                    </a:solidFill>
                  </a:tcPr>
                </a:tc>
                <a:tc>
                  <a:txBody>
                    <a:bodyPr/>
                    <a:lstStyle/>
                    <a:p>
                      <a:pPr algn="ctr">
                        <a:lnSpc>
                          <a:spcPts val="2379"/>
                        </a:lnSpc>
                        <a:defRPr/>
                      </a:pPr>
                      <a:r>
                        <a:rPr lang="en-US" sz="1699">
                          <a:solidFill>
                            <a:srgbClr val="000000"/>
                          </a:solidFill>
                          <a:latin typeface="Telegraf"/>
                        </a:rPr>
                        <a:t>Value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3BDBB"/>
                    </a:solidFill>
                  </a:tcPr>
                </a:tc>
                <a:tc>
                  <a:txBody>
                    <a:bodyPr/>
                    <a:lstStyle/>
                    <a:p>
                      <a:pPr algn="ctr">
                        <a:lnSpc>
                          <a:spcPts val="2379"/>
                        </a:lnSpc>
                        <a:defRPr/>
                      </a:pPr>
                      <a:r>
                        <a:rPr lang="en-US" sz="1699">
                          <a:solidFill>
                            <a:srgbClr val="000000"/>
                          </a:solidFill>
                          <a:latin typeface="Telegraf"/>
                        </a:rPr>
                        <a:t>Description</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3BDBB"/>
                    </a:solidFill>
                  </a:tcPr>
                </a:tc>
                <a:extLst>
                  <a:ext uri="{0D108BD9-81ED-4DB2-BD59-A6C34878D82A}">
                    <a16:rowId xmlns:a16="http://schemas.microsoft.com/office/drawing/2014/main" val="10000"/>
                  </a:ext>
                </a:extLst>
              </a:tr>
              <a:tr h="353298">
                <a:tc>
                  <a:txBody>
                    <a:bodyPr/>
                    <a:lstStyle/>
                    <a:p>
                      <a:pPr algn="ctr">
                        <a:lnSpc>
                          <a:spcPts val="2379"/>
                        </a:lnSpc>
                        <a:defRPr/>
                      </a:pPr>
                      <a:r>
                        <a:rPr lang="en-US" sz="1699">
                          <a:solidFill>
                            <a:srgbClr val="000000"/>
                          </a:solidFill>
                          <a:latin typeface="Telegraf"/>
                        </a:rPr>
                        <a:t>uuid</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Unique system ID</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9304">
                <a:tc>
                  <a:txBody>
                    <a:bodyPr/>
                    <a:lstStyle/>
                    <a:p>
                      <a:pPr algn="ctr">
                        <a:lnSpc>
                          <a:spcPts val="2379"/>
                        </a:lnSpc>
                        <a:defRPr/>
                      </a:pPr>
                      <a:r>
                        <a:rPr lang="en-US" sz="1699">
                          <a:solidFill>
                            <a:srgbClr val="000000"/>
                          </a:solidFill>
                          <a:latin typeface="Telegraf"/>
                        </a:rPr>
                        <a:t>magvar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Integer (0-359)</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Alert direction (Driver heading at report time. 0 degrees at North, according to the driver’s device) </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298">
                <a:tc>
                  <a:txBody>
                    <a:bodyPr/>
                    <a:lstStyle/>
                    <a:p>
                      <a:pPr algn="ctr">
                        <a:lnSpc>
                          <a:spcPts val="2379"/>
                        </a:lnSpc>
                        <a:defRPr/>
                      </a:pPr>
                      <a:r>
                        <a:rPr lang="en-US" sz="1699">
                          <a:solidFill>
                            <a:srgbClr val="000000"/>
                          </a:solidFill>
                          <a:latin typeface="Telegraf"/>
                        </a:rPr>
                        <a:t>type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Alert type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3298">
                <a:tc>
                  <a:txBody>
                    <a:bodyPr/>
                    <a:lstStyle/>
                    <a:p>
                      <a:pPr algn="ctr">
                        <a:lnSpc>
                          <a:spcPts val="2379"/>
                        </a:lnSpc>
                        <a:defRPr/>
                      </a:pPr>
                      <a:r>
                        <a:rPr lang="en-US" sz="1699">
                          <a:solidFill>
                            <a:srgbClr val="000000"/>
                          </a:solidFill>
                          <a:latin typeface="Telegraf"/>
                        </a:rPr>
                        <a:t>subtype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Alert sub type - depends on atof parameter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6605">
                <a:tc>
                  <a:txBody>
                    <a:bodyPr/>
                    <a:lstStyle/>
                    <a:p>
                      <a:pPr algn="ctr">
                        <a:lnSpc>
                          <a:spcPts val="2379"/>
                        </a:lnSpc>
                        <a:defRPr/>
                      </a:pPr>
                      <a:r>
                        <a:rPr lang="en-US" sz="1699">
                          <a:solidFill>
                            <a:srgbClr val="000000"/>
                          </a:solidFill>
                          <a:latin typeface="Telegraf"/>
                        </a:rPr>
                        <a:t>street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Street name (as is written in database, no canonical form, may be null)</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42611">
                <a:tc>
                  <a:txBody>
                    <a:bodyPr/>
                    <a:lstStyle/>
                    <a:p>
                      <a:pPr algn="ctr">
                        <a:lnSpc>
                          <a:spcPts val="2379"/>
                        </a:lnSpc>
                        <a:defRPr/>
                      </a:pPr>
                      <a:r>
                        <a:rPr lang="en-US" sz="1699">
                          <a:solidFill>
                            <a:srgbClr val="000000"/>
                          </a:solidFill>
                          <a:latin typeface="Telegraf"/>
                        </a:rPr>
                        <a:t>city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City and state name [City, State] in case both are available, [State] if not associated with a </a:t>
                      </a:r>
                      <a:endParaRPr lang="en-US" sz="1100"/>
                    </a:p>
                    <a:p>
                      <a:pPr algn="ctr">
                        <a:lnSpc>
                          <a:spcPts val="2379"/>
                        </a:lnSpc>
                      </a:pPr>
                      <a:r>
                        <a:rPr lang="en-US" sz="1699">
                          <a:solidFill>
                            <a:srgbClr val="000000"/>
                          </a:solidFill>
                          <a:latin typeface="Telegraf"/>
                        </a:rPr>
                        <a:t>city. (supplied when available)</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46605">
                <a:tc>
                  <a:txBody>
                    <a:bodyPr/>
                    <a:lstStyle/>
                    <a:p>
                      <a:pPr algn="ctr">
                        <a:lnSpc>
                          <a:spcPts val="2379"/>
                        </a:lnSpc>
                        <a:defRPr/>
                      </a:pPr>
                      <a:r>
                        <a:rPr lang="en-US" sz="1699">
                          <a:solidFill>
                            <a:srgbClr val="000000"/>
                          </a:solidFill>
                          <a:latin typeface="Telegraf"/>
                        </a:rPr>
                        <a:t>country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(see two letters codes in http://en.wikipedia.org/wiki/ISO_3166-1​)</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298">
                <a:tc>
                  <a:txBody>
                    <a:bodyPr/>
                    <a:lstStyle/>
                    <a:p>
                      <a:pPr algn="ctr">
                        <a:lnSpc>
                          <a:spcPts val="2379"/>
                        </a:lnSpc>
                        <a:defRPr/>
                      </a:pPr>
                      <a:r>
                        <a:rPr lang="en-US" sz="1699">
                          <a:solidFill>
                            <a:srgbClr val="000000"/>
                          </a:solidFill>
                          <a:latin typeface="Telegraf"/>
                        </a:rPr>
                        <a:t>roadType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Integer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Road type (see ​road types table​ in the appendix)</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298">
                <a:tc>
                  <a:txBody>
                    <a:bodyPr/>
                    <a:lstStyle/>
                    <a:p>
                      <a:pPr algn="ctr">
                        <a:lnSpc>
                          <a:spcPts val="2379"/>
                        </a:lnSpc>
                        <a:defRPr/>
                      </a:pPr>
                      <a:r>
                        <a:rPr lang="en-US" sz="1699">
                          <a:solidFill>
                            <a:srgbClr val="000000"/>
                          </a:solidFill>
                          <a:latin typeface="Telegraf"/>
                        </a:rPr>
                        <a:t>reportRating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Integer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User rank between 1-6 ( 6 = high ranked user)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46605">
                <a:tc>
                  <a:txBody>
                    <a:bodyPr/>
                    <a:lstStyle/>
                    <a:p>
                      <a:pPr algn="ctr">
                        <a:lnSpc>
                          <a:spcPts val="2379"/>
                        </a:lnSpc>
                        <a:defRPr/>
                      </a:pPr>
                      <a:r>
                        <a:rPr lang="en-US" sz="1699">
                          <a:solidFill>
                            <a:srgbClr val="000000"/>
                          </a:solidFill>
                          <a:latin typeface="Telegraf"/>
                        </a:rPr>
                        <a:t>Reliability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0-10</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Confidence in the alert based on user input (e.g. thumbs up) and report rating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46605">
                <a:tc>
                  <a:txBody>
                    <a:bodyPr/>
                    <a:lstStyle/>
                    <a:p>
                      <a:pPr algn="ctr">
                        <a:lnSpc>
                          <a:spcPts val="2379"/>
                        </a:lnSpc>
                        <a:defRPr/>
                      </a:pPr>
                      <a:r>
                        <a:rPr lang="en-US" sz="1699">
                          <a:solidFill>
                            <a:srgbClr val="000000"/>
                          </a:solidFill>
                          <a:latin typeface="Telegraf"/>
                        </a:rPr>
                        <a:t>confidence</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-1 to 5</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Confidence in the alert based on reactions of other users (e.g. thumbs up)</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3298">
                <a:tc>
                  <a:txBody>
                    <a:bodyPr/>
                    <a:lstStyle/>
                    <a:p>
                      <a:pPr algn="ctr">
                        <a:lnSpc>
                          <a:spcPts val="2379"/>
                        </a:lnSpc>
                        <a:defRPr/>
                      </a:pPr>
                      <a:r>
                        <a:rPr lang="en-US" sz="1699">
                          <a:solidFill>
                            <a:srgbClr val="000000"/>
                          </a:solidFill>
                          <a:latin typeface="Telegraf"/>
                        </a:rPr>
                        <a:t>nThumbsUp</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integer</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Number of thumbs up by users</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3298">
                <a:tc>
                  <a:txBody>
                    <a:bodyPr/>
                    <a:lstStyle/>
                    <a:p>
                      <a:pPr algn="ctr">
                        <a:lnSpc>
                          <a:spcPts val="2379"/>
                        </a:lnSpc>
                        <a:defRPr/>
                      </a:pPr>
                      <a:r>
                        <a:rPr lang="en-US" sz="1699">
                          <a:solidFill>
                            <a:srgbClr val="000000"/>
                          </a:solidFill>
                          <a:latin typeface="Telegraf"/>
                        </a:rPr>
                        <a:t>ts</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TIMESTAMP</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Timestamp of the reported alert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53298">
                <a:tc>
                  <a:txBody>
                    <a:bodyPr/>
                    <a:lstStyle/>
                    <a:p>
                      <a:pPr algn="ctr">
                        <a:lnSpc>
                          <a:spcPts val="2379"/>
                        </a:lnSpc>
                        <a:defRPr/>
                      </a:pPr>
                      <a:r>
                        <a:rPr lang="en-US" sz="1699">
                          <a:solidFill>
                            <a:srgbClr val="000000"/>
                          </a:solidFill>
                          <a:latin typeface="Telegraf"/>
                        </a:rPr>
                        <a:t>geo</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GEOGRAPHY</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Geography of the alert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53298">
                <a:tc>
                  <a:txBody>
                    <a:bodyPr/>
                    <a:lstStyle/>
                    <a:p>
                      <a:pPr algn="ctr">
                        <a:lnSpc>
                          <a:spcPts val="2379"/>
                        </a:lnSpc>
                        <a:defRPr/>
                      </a:pPr>
                      <a:r>
                        <a:rPr lang="en-US" sz="1699">
                          <a:solidFill>
                            <a:srgbClr val="000000"/>
                          </a:solidFill>
                          <a:latin typeface="Telegraf"/>
                        </a:rPr>
                        <a:t>geoWKT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STRING</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elegraf"/>
                        </a:rPr>
                        <a:t>Geography of the alert</a:t>
                      </a:r>
                      <a:endParaRPr lang="en-US" sz="1100"/>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 name="TextBox 4"/>
          <p:cNvSpPr txBox="1"/>
          <p:nvPr/>
        </p:nvSpPr>
        <p:spPr>
          <a:xfrm>
            <a:off x="1601391" y="655745"/>
            <a:ext cx="12848453" cy="812963"/>
          </a:xfrm>
          <a:prstGeom prst="rect">
            <a:avLst/>
          </a:prstGeom>
        </p:spPr>
        <p:txBody>
          <a:bodyPr lIns="0" tIns="0" rIns="0" bIns="0" rtlCol="0" anchor="t">
            <a:spAutoFit/>
          </a:bodyPr>
          <a:lstStyle/>
          <a:p>
            <a:pPr marL="0" lvl="0" indent="0" algn="l">
              <a:lnSpc>
                <a:spcPts val="5600"/>
              </a:lnSpc>
            </a:pPr>
            <a:r>
              <a:rPr lang="en-US" sz="5600">
                <a:solidFill>
                  <a:srgbClr val="191919"/>
                </a:solidFill>
                <a:latin typeface="Telegraf"/>
              </a:rPr>
              <a:t>Data Understanding</a:t>
            </a:r>
          </a:p>
        </p:txBody>
      </p:sp>
      <p:sp>
        <p:nvSpPr>
          <p:cNvPr id="5" name="TextBox 5"/>
          <p:cNvSpPr txBox="1"/>
          <p:nvPr/>
        </p:nvSpPr>
        <p:spPr>
          <a:xfrm rot="5400000">
            <a:off x="14364716" y="7933308"/>
            <a:ext cx="5817742" cy="238125"/>
          </a:xfrm>
          <a:prstGeom prst="rect">
            <a:avLst/>
          </a:prstGeom>
        </p:spPr>
        <p:txBody>
          <a:bodyPr lIns="0" tIns="0" rIns="0" bIns="0" rtlCol="0" anchor="t">
            <a:spAutoFit/>
          </a:bodyPr>
          <a:lstStyle/>
          <a:p>
            <a:pPr marL="0" lvl="0" indent="0" algn="l">
              <a:lnSpc>
                <a:spcPts val="1680"/>
              </a:lnSpc>
              <a:spcBef>
                <a:spcPct val="0"/>
              </a:spcBef>
            </a:pPr>
            <a:r>
              <a:rPr lang="en-US" sz="1400" spc="140">
                <a:solidFill>
                  <a:srgbClr val="191919"/>
                </a:solidFill>
                <a:latin typeface="Telegraf Medium"/>
              </a:rPr>
              <a:t>MINI PROJECT DSLS 2023 | DATA SCIENCE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28700" y="3174417"/>
            <a:ext cx="5059335" cy="530584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36889" y="3178376"/>
            <a:ext cx="5464189" cy="53018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448753" y="2872340"/>
            <a:ext cx="4571015" cy="5909999"/>
          </a:xfrm>
          <a:prstGeom prst="rect">
            <a:avLst/>
          </a:prstGeom>
        </p:spPr>
      </p:pic>
      <p:sp>
        <p:nvSpPr>
          <p:cNvPr id="5" name="TextBox 5"/>
          <p:cNvSpPr txBox="1"/>
          <p:nvPr/>
        </p:nvSpPr>
        <p:spPr>
          <a:xfrm>
            <a:off x="1028700" y="914400"/>
            <a:ext cx="7114584" cy="937896"/>
          </a:xfrm>
          <a:prstGeom prst="rect">
            <a:avLst/>
          </a:prstGeom>
        </p:spPr>
        <p:txBody>
          <a:bodyPr lIns="0" tIns="0" rIns="0" bIns="0" rtlCol="0" anchor="t">
            <a:spAutoFit/>
          </a:bodyPr>
          <a:lstStyle/>
          <a:p>
            <a:pPr>
              <a:lnSpc>
                <a:spcPts val="7629"/>
              </a:lnSpc>
            </a:pPr>
            <a:r>
              <a:rPr lang="en-US" sz="5449">
                <a:solidFill>
                  <a:srgbClr val="000000"/>
                </a:solidFill>
                <a:latin typeface="Abril Fatface"/>
              </a:rPr>
              <a:t>Kolom</a:t>
            </a:r>
          </a:p>
        </p:txBody>
      </p:sp>
      <p:sp>
        <p:nvSpPr>
          <p:cNvPr id="6" name="TextBox 6"/>
          <p:cNvSpPr txBox="1"/>
          <p:nvPr/>
        </p:nvSpPr>
        <p:spPr>
          <a:xfrm>
            <a:off x="1028700" y="1924464"/>
            <a:ext cx="16230600" cy="799759"/>
          </a:xfrm>
          <a:prstGeom prst="rect">
            <a:avLst/>
          </a:prstGeom>
        </p:spPr>
        <p:txBody>
          <a:bodyPr lIns="0" tIns="0" rIns="0" bIns="0" rtlCol="0" anchor="t">
            <a:spAutoFit/>
          </a:bodyPr>
          <a:lstStyle/>
          <a:p>
            <a:pPr algn="just">
              <a:lnSpc>
                <a:spcPts val="3168"/>
              </a:lnSpc>
            </a:pPr>
            <a:r>
              <a:rPr lang="en-US" sz="2263">
                <a:solidFill>
                  <a:srgbClr val="000000"/>
                </a:solidFill>
                <a:latin typeface="Arimo"/>
              </a:rPr>
              <a:t>Data yang kami terima terdiri dari tiga buah dataset yaitu data jams, data alerts, dan data irregular. Berikut adalah masing-masing informasi dari setiap dataset.</a:t>
            </a:r>
          </a:p>
        </p:txBody>
      </p:sp>
      <p:sp>
        <p:nvSpPr>
          <p:cNvPr id="7" name="TextBox 7"/>
          <p:cNvSpPr txBox="1"/>
          <p:nvPr/>
        </p:nvSpPr>
        <p:spPr>
          <a:xfrm>
            <a:off x="2701374" y="9011016"/>
            <a:ext cx="1713987"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Jams</a:t>
            </a:r>
          </a:p>
        </p:txBody>
      </p:sp>
      <p:sp>
        <p:nvSpPr>
          <p:cNvPr id="8" name="TextBox 8"/>
          <p:cNvSpPr txBox="1"/>
          <p:nvPr/>
        </p:nvSpPr>
        <p:spPr>
          <a:xfrm>
            <a:off x="8287007" y="9011016"/>
            <a:ext cx="1713987"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Alerts</a:t>
            </a:r>
          </a:p>
        </p:txBody>
      </p:sp>
      <p:sp>
        <p:nvSpPr>
          <p:cNvPr id="9" name="TextBox 9"/>
          <p:cNvSpPr txBox="1"/>
          <p:nvPr/>
        </p:nvSpPr>
        <p:spPr>
          <a:xfrm>
            <a:off x="12824255" y="9011016"/>
            <a:ext cx="3820011" cy="713741"/>
          </a:xfrm>
          <a:prstGeom prst="rect">
            <a:avLst/>
          </a:prstGeom>
        </p:spPr>
        <p:txBody>
          <a:bodyPr lIns="0" tIns="0" rIns="0" bIns="0" rtlCol="0" anchor="t">
            <a:spAutoFit/>
          </a:bodyPr>
          <a:lstStyle/>
          <a:p>
            <a:pPr algn="ctr">
              <a:lnSpc>
                <a:spcPts val="5809"/>
              </a:lnSpc>
            </a:pPr>
            <a:r>
              <a:rPr lang="en-US" sz="4149">
                <a:solidFill>
                  <a:srgbClr val="000000"/>
                </a:solidFill>
                <a:latin typeface="Abril Fatface"/>
              </a:rPr>
              <a:t>Irregularities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1213</Words>
  <Application>Microsoft Office PowerPoint</Application>
  <PresentationFormat>Custom</PresentationFormat>
  <Paragraphs>164</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Telegraf</vt:lpstr>
      <vt:lpstr>Calibri</vt:lpstr>
      <vt:lpstr>Telegraf Medium</vt:lpstr>
      <vt:lpstr>Abril Fatface</vt:lpstr>
      <vt:lpstr>Arial</vt:lpstr>
      <vt:lpstr>Telegraf Bold Bold</vt:lpstr>
      <vt:lpstr>Arimo</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DSLS</dc:title>
  <dc:creator>Handhika Yanuar Pratama</dc:creator>
  <cp:lastModifiedBy>Handhika Yanuar Pratama</cp:lastModifiedBy>
  <cp:revision>4</cp:revision>
  <dcterms:created xsi:type="dcterms:W3CDTF">2006-08-16T00:00:00Z</dcterms:created>
  <dcterms:modified xsi:type="dcterms:W3CDTF">2023-02-18T06:09:01Z</dcterms:modified>
  <dc:identifier>DAFa1xIthEk</dc:identifier>
</cp:coreProperties>
</file>